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2" autoAdjust="0"/>
    <p:restoredTop sz="94660"/>
  </p:normalViewPr>
  <p:slideViewPr>
    <p:cSldViewPr>
      <p:cViewPr>
        <p:scale>
          <a:sx n="100" d="100"/>
          <a:sy n="100" d="100"/>
        </p:scale>
        <p:origin x="-438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942D7-EA92-46F6-B9DE-A8D5376BCF9F}" type="datetimeFigureOut">
              <a:rPr lang="en-GB" smtClean="0"/>
              <a:t>03/07/2014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EEA77-5644-47BC-9477-39C1C28689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959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Swanwick</a:t>
            </a:r>
            <a:r>
              <a:rPr lang="en-GB" dirty="0" smtClean="0"/>
              <a:t> Hall 2014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A77-5644-47BC-9477-39C1C28689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8933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Swanwick</a:t>
            </a:r>
            <a:r>
              <a:rPr lang="en-GB" smtClean="0"/>
              <a:t> Hall 2014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EEA77-5644-47BC-9477-39C1C28689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32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57E93-DE83-40B7-8A8E-515677C89D8A}" type="datetimeFigureOut">
              <a:rPr lang="en-US" smtClean="0"/>
              <a:pPr/>
              <a:t>7/3/2014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57E93-DE83-40B7-8A8E-515677C89D8A}" type="datetimeFigureOut">
              <a:rPr lang="en-US" smtClean="0"/>
              <a:pPr/>
              <a:t>7/3/2014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A8B8C-B93A-48B7-9B46-409D75AEB2E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4198" y="352113"/>
            <a:ext cx="1872209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u="sng" dirty="0" smtClean="0"/>
              <a:t>Marking </a:t>
            </a:r>
            <a:endParaRPr lang="en-GB" sz="1000" b="1" u="sng" dirty="0"/>
          </a:p>
          <a:p>
            <a:r>
              <a:rPr lang="en-GB" sz="900" b="1" dirty="0" smtClean="0"/>
              <a:t>1</a:t>
            </a:r>
            <a:r>
              <a:rPr lang="en-GB" sz="900" dirty="0" smtClean="0"/>
              <a:t>. Which connective will you use in your next piece of work? </a:t>
            </a:r>
          </a:p>
          <a:p>
            <a:r>
              <a:rPr lang="en-GB" sz="900" b="1" dirty="0"/>
              <a:t>2</a:t>
            </a:r>
            <a:r>
              <a:rPr lang="en-GB" sz="900" dirty="0"/>
              <a:t>. Correct the spellings. </a:t>
            </a:r>
          </a:p>
          <a:p>
            <a:r>
              <a:rPr lang="en-GB" sz="900" b="1" dirty="0" smtClean="0"/>
              <a:t>3</a:t>
            </a:r>
            <a:r>
              <a:rPr lang="en-GB" sz="900" dirty="0" smtClean="0"/>
              <a:t>. Translate the sentences to show you understand. </a:t>
            </a:r>
          </a:p>
          <a:p>
            <a:r>
              <a:rPr lang="en-GB" sz="900" b="1" dirty="0"/>
              <a:t>4</a:t>
            </a:r>
            <a:r>
              <a:rPr lang="en-GB" sz="900" dirty="0"/>
              <a:t>. Double check adjectives. Correct the circled items. </a:t>
            </a:r>
          </a:p>
          <a:p>
            <a:r>
              <a:rPr lang="en-GB" sz="900" b="1" dirty="0" smtClean="0"/>
              <a:t>5</a:t>
            </a:r>
            <a:r>
              <a:rPr lang="en-GB" sz="900" dirty="0" smtClean="0"/>
              <a:t>.  Use the phrase given in your next piece of work. Complete the example. </a:t>
            </a:r>
          </a:p>
          <a:p>
            <a:r>
              <a:rPr lang="en-GB" sz="900" b="1" dirty="0" smtClean="0"/>
              <a:t>6</a:t>
            </a:r>
            <a:r>
              <a:rPr lang="en-GB" sz="900" dirty="0" smtClean="0"/>
              <a:t>. Choose </a:t>
            </a:r>
            <a:r>
              <a:rPr lang="en-GB" sz="900" b="1" dirty="0" smtClean="0"/>
              <a:t>three</a:t>
            </a:r>
            <a:r>
              <a:rPr lang="en-GB" sz="900" dirty="0" smtClean="0"/>
              <a:t> new infinitives from the dictionary that you can use with the phrase given. </a:t>
            </a:r>
          </a:p>
          <a:p>
            <a:r>
              <a:rPr lang="en-GB" sz="900" b="1" dirty="0" smtClean="0"/>
              <a:t>7</a:t>
            </a:r>
            <a:r>
              <a:rPr lang="en-GB" sz="900" dirty="0" smtClean="0"/>
              <a:t>. Where does the adjective go in Spanish? Write two examples. </a:t>
            </a:r>
          </a:p>
          <a:p>
            <a:r>
              <a:rPr lang="en-GB" sz="900" b="1" dirty="0" smtClean="0"/>
              <a:t>8</a:t>
            </a:r>
            <a:r>
              <a:rPr lang="en-GB" sz="900" dirty="0" smtClean="0"/>
              <a:t>. Learn </a:t>
            </a:r>
            <a:r>
              <a:rPr lang="en-GB" sz="900" b="1" dirty="0" smtClean="0"/>
              <a:t>two</a:t>
            </a:r>
            <a:r>
              <a:rPr lang="en-GB" sz="900" dirty="0" smtClean="0"/>
              <a:t> of these phrases from memory. If you tell them to me in a week, I will send a postcard. </a:t>
            </a:r>
          </a:p>
          <a:p>
            <a:r>
              <a:rPr lang="en-GB" sz="900" b="1" dirty="0" smtClean="0"/>
              <a:t>9</a:t>
            </a:r>
            <a:r>
              <a:rPr lang="en-GB" sz="900" dirty="0" smtClean="0"/>
              <a:t>. Try to copy more closely the rules of the language when you are speaking. Focus on ….</a:t>
            </a:r>
          </a:p>
          <a:p>
            <a:r>
              <a:rPr lang="en-GB" sz="900" b="1" dirty="0" smtClean="0"/>
              <a:t>10</a:t>
            </a:r>
            <a:r>
              <a:rPr lang="en-GB" sz="900" dirty="0" smtClean="0"/>
              <a:t>. Extend your answers. What extra </a:t>
            </a:r>
            <a:r>
              <a:rPr lang="en-GB" sz="900" b="1" dirty="0" smtClean="0"/>
              <a:t>opinions/connectives</a:t>
            </a:r>
            <a:r>
              <a:rPr lang="en-GB" sz="900" dirty="0" smtClean="0"/>
              <a:t> will you add next time? </a:t>
            </a:r>
          </a:p>
          <a:p>
            <a:r>
              <a:rPr lang="en-GB" sz="900" b="1" dirty="0" smtClean="0"/>
              <a:t>11</a:t>
            </a:r>
            <a:r>
              <a:rPr lang="en-GB" sz="900" dirty="0" smtClean="0"/>
              <a:t>. Try now to express more complex opinions. Will you use </a:t>
            </a:r>
            <a:r>
              <a:rPr lang="en-GB" sz="900" i="1" dirty="0" err="1" smtClean="0"/>
              <a:t>creo</a:t>
            </a:r>
            <a:r>
              <a:rPr lang="en-GB" sz="900" i="1" dirty="0" smtClean="0"/>
              <a:t> </a:t>
            </a:r>
            <a:r>
              <a:rPr lang="en-GB" sz="900" i="1" dirty="0" err="1" smtClean="0"/>
              <a:t>que</a:t>
            </a:r>
            <a:r>
              <a:rPr lang="en-GB" sz="900" dirty="0" smtClean="0"/>
              <a:t>, </a:t>
            </a:r>
            <a:r>
              <a:rPr lang="en-GB" sz="900" i="1" dirty="0" err="1" smtClean="0"/>
              <a:t>pienso</a:t>
            </a:r>
            <a:r>
              <a:rPr lang="en-GB" sz="900" i="1" dirty="0" smtClean="0"/>
              <a:t> </a:t>
            </a:r>
            <a:r>
              <a:rPr lang="en-GB" sz="900" i="1" dirty="0" err="1" smtClean="0"/>
              <a:t>que</a:t>
            </a:r>
            <a:r>
              <a:rPr lang="en-GB" sz="900" i="1" dirty="0" smtClean="0"/>
              <a:t>, </a:t>
            </a:r>
            <a:r>
              <a:rPr lang="en-GB" sz="900" i="1" dirty="0" err="1" smtClean="0"/>
              <a:t>odio</a:t>
            </a:r>
            <a:r>
              <a:rPr lang="en-GB" sz="900" dirty="0" smtClean="0"/>
              <a:t> or something different in your next piece? Write an example.</a:t>
            </a:r>
          </a:p>
          <a:p>
            <a:r>
              <a:rPr lang="en-GB" sz="900" b="1" dirty="0" smtClean="0"/>
              <a:t>12</a:t>
            </a:r>
            <a:r>
              <a:rPr lang="en-GB" sz="900" dirty="0" smtClean="0"/>
              <a:t>. Express your opinion in your work. Use me </a:t>
            </a:r>
            <a:r>
              <a:rPr lang="en-GB" sz="900" dirty="0" err="1" smtClean="0"/>
              <a:t>gusta</a:t>
            </a:r>
            <a:r>
              <a:rPr lang="en-GB" sz="900" dirty="0" smtClean="0"/>
              <a:t>(n). Write an example. </a:t>
            </a:r>
          </a:p>
          <a:p>
            <a:r>
              <a:rPr lang="en-GB" sz="900" b="1" dirty="0" smtClean="0"/>
              <a:t>13</a:t>
            </a:r>
            <a:r>
              <a:rPr lang="en-GB" sz="900" dirty="0" smtClean="0"/>
              <a:t>. Proof read your work before submitting. Correct the circled mistakes in this piece. </a:t>
            </a:r>
          </a:p>
          <a:p>
            <a:r>
              <a:rPr lang="en-GB" sz="900" b="1" dirty="0" smtClean="0"/>
              <a:t>14</a:t>
            </a:r>
            <a:r>
              <a:rPr lang="en-GB" sz="900" dirty="0" smtClean="0"/>
              <a:t>. Double check accents, as they are important for meaning. Where should the accents go on  these words?</a:t>
            </a:r>
          </a:p>
          <a:p>
            <a:r>
              <a:rPr lang="en-GB" sz="900" b="1" dirty="0" smtClean="0"/>
              <a:t>15</a:t>
            </a:r>
            <a:r>
              <a:rPr lang="en-GB" sz="900" dirty="0" smtClean="0"/>
              <a:t>. Complete the verb grid. </a:t>
            </a:r>
          </a:p>
          <a:p>
            <a:r>
              <a:rPr lang="en-GB" sz="900" b="1" dirty="0" smtClean="0"/>
              <a:t>16</a:t>
            </a:r>
            <a:r>
              <a:rPr lang="en-GB" sz="900" dirty="0" smtClean="0"/>
              <a:t>. What </a:t>
            </a:r>
            <a:r>
              <a:rPr lang="en-GB" sz="900" i="1" dirty="0" smtClean="0"/>
              <a:t>future tense</a:t>
            </a:r>
            <a:r>
              <a:rPr lang="en-GB" sz="900" dirty="0" smtClean="0"/>
              <a:t> sentence could you include? Translate the examples. </a:t>
            </a:r>
          </a:p>
          <a:p>
            <a:r>
              <a:rPr lang="en-GB" sz="900" b="1" dirty="0" smtClean="0"/>
              <a:t>17</a:t>
            </a:r>
            <a:r>
              <a:rPr lang="en-GB" sz="900" dirty="0" smtClean="0"/>
              <a:t>. What </a:t>
            </a:r>
            <a:r>
              <a:rPr lang="en-GB" sz="900" i="1" dirty="0" smtClean="0"/>
              <a:t>past tense </a:t>
            </a:r>
            <a:r>
              <a:rPr lang="en-GB" sz="900" dirty="0" smtClean="0"/>
              <a:t>sentence could you include? Translate the examples. </a:t>
            </a:r>
            <a:endParaRPr lang="en-GB" sz="900" dirty="0"/>
          </a:p>
          <a:p>
            <a:r>
              <a:rPr lang="en-GB" sz="900" b="1" dirty="0" smtClean="0"/>
              <a:t>18</a:t>
            </a:r>
            <a:r>
              <a:rPr lang="en-GB" sz="900" dirty="0" smtClean="0"/>
              <a:t>. What conditional sentence could you include? Translate the examples. </a:t>
            </a:r>
          </a:p>
          <a:p>
            <a:r>
              <a:rPr lang="en-GB" sz="900" b="1" dirty="0" smtClean="0"/>
              <a:t>19</a:t>
            </a:r>
            <a:r>
              <a:rPr lang="en-GB" sz="900" dirty="0" smtClean="0"/>
              <a:t>. Structure your ideas more carefully, as the meaning is not always clear. Choose two sequencing words you could use next time. </a:t>
            </a:r>
          </a:p>
          <a:p>
            <a:r>
              <a:rPr lang="en-GB" sz="900" b="1" dirty="0" smtClean="0"/>
              <a:t>20</a:t>
            </a:r>
            <a:r>
              <a:rPr lang="en-GB" sz="900" dirty="0" smtClean="0"/>
              <a:t>. </a:t>
            </a:r>
            <a:r>
              <a:rPr lang="en-GB" sz="900" dirty="0"/>
              <a:t>Try to be more adventurous </a:t>
            </a:r>
            <a:r>
              <a:rPr lang="en-GB" sz="900" dirty="0" smtClean="0"/>
              <a:t>Find </a:t>
            </a:r>
            <a:r>
              <a:rPr lang="en-GB" sz="900" b="1" dirty="0" smtClean="0"/>
              <a:t>three new adjectives, verbs or nouns</a:t>
            </a:r>
            <a:r>
              <a:rPr lang="en-GB" sz="900" dirty="0"/>
              <a:t> </a:t>
            </a:r>
            <a:r>
              <a:rPr lang="en-GB" sz="900" dirty="0" smtClean="0"/>
              <a:t>from the dictionary on this topic.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428868" y="357158"/>
            <a:ext cx="1872209" cy="826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u="sng" dirty="0"/>
              <a:t>Marking </a:t>
            </a:r>
          </a:p>
          <a:p>
            <a:r>
              <a:rPr lang="en-GB" sz="900" b="1" dirty="0"/>
              <a:t>1</a:t>
            </a:r>
            <a:r>
              <a:rPr lang="en-GB" sz="900" dirty="0"/>
              <a:t>. Which connective will you use in your next piece of work? </a:t>
            </a:r>
          </a:p>
          <a:p>
            <a:r>
              <a:rPr lang="en-GB" sz="900" b="1" dirty="0"/>
              <a:t>2</a:t>
            </a:r>
            <a:r>
              <a:rPr lang="en-GB" sz="900" dirty="0"/>
              <a:t>. </a:t>
            </a:r>
            <a:r>
              <a:rPr lang="en-GB" sz="900" dirty="0" smtClean="0"/>
              <a:t>Correct the spellings. </a:t>
            </a:r>
            <a:endParaRPr lang="en-GB" sz="900" dirty="0"/>
          </a:p>
          <a:p>
            <a:r>
              <a:rPr lang="en-GB" sz="900" b="1" dirty="0"/>
              <a:t>3</a:t>
            </a:r>
            <a:r>
              <a:rPr lang="en-GB" sz="900" dirty="0"/>
              <a:t>. Translate the sentences to show you understand. </a:t>
            </a:r>
          </a:p>
          <a:p>
            <a:r>
              <a:rPr lang="en-GB" sz="900" b="1" dirty="0"/>
              <a:t>4</a:t>
            </a:r>
            <a:r>
              <a:rPr lang="en-GB" sz="900" dirty="0"/>
              <a:t>. Double check </a:t>
            </a:r>
            <a:r>
              <a:rPr lang="en-GB" sz="900" dirty="0" smtClean="0"/>
              <a:t>adjectives. Correct </a:t>
            </a:r>
            <a:r>
              <a:rPr lang="en-GB" sz="900" dirty="0"/>
              <a:t>the circled items. </a:t>
            </a:r>
          </a:p>
          <a:p>
            <a:r>
              <a:rPr lang="en-GB" sz="900" b="1" dirty="0"/>
              <a:t>5</a:t>
            </a:r>
            <a:r>
              <a:rPr lang="en-GB" sz="900" dirty="0"/>
              <a:t>.  Use the phrase given in your next piece of work. Complete the example. </a:t>
            </a:r>
          </a:p>
          <a:p>
            <a:r>
              <a:rPr lang="en-GB" sz="900" b="1" dirty="0"/>
              <a:t>6</a:t>
            </a:r>
            <a:r>
              <a:rPr lang="en-GB" sz="900" dirty="0"/>
              <a:t>. Choose </a:t>
            </a:r>
            <a:r>
              <a:rPr lang="en-GB" sz="900" b="1" dirty="0"/>
              <a:t>three</a:t>
            </a:r>
            <a:r>
              <a:rPr lang="en-GB" sz="900" dirty="0"/>
              <a:t> new infinitives from the dictionary that you can use with the phrase given. </a:t>
            </a:r>
          </a:p>
          <a:p>
            <a:r>
              <a:rPr lang="en-GB" sz="900" b="1" dirty="0"/>
              <a:t>7</a:t>
            </a:r>
            <a:r>
              <a:rPr lang="en-GB" sz="900" dirty="0"/>
              <a:t>. Where does the adjective go in Spanish? Write two examples. </a:t>
            </a:r>
          </a:p>
          <a:p>
            <a:r>
              <a:rPr lang="en-GB" sz="900" b="1" dirty="0"/>
              <a:t>8</a:t>
            </a:r>
            <a:r>
              <a:rPr lang="en-GB" sz="900" dirty="0"/>
              <a:t>. Learn </a:t>
            </a:r>
            <a:r>
              <a:rPr lang="en-GB" sz="900" b="1" dirty="0"/>
              <a:t>two</a:t>
            </a:r>
            <a:r>
              <a:rPr lang="en-GB" sz="900" dirty="0"/>
              <a:t> of these phrases from memory. If you tell them to me in a week, I will send a postcard. </a:t>
            </a:r>
          </a:p>
          <a:p>
            <a:r>
              <a:rPr lang="en-GB" sz="900" b="1" dirty="0"/>
              <a:t>9</a:t>
            </a:r>
            <a:r>
              <a:rPr lang="en-GB" sz="900" dirty="0"/>
              <a:t>. Try to copy more closely the rules of the language when you are speaking. Focus on ….</a:t>
            </a:r>
          </a:p>
          <a:p>
            <a:r>
              <a:rPr lang="en-GB" sz="900" b="1" dirty="0"/>
              <a:t>10</a:t>
            </a:r>
            <a:r>
              <a:rPr lang="en-GB" sz="900" dirty="0"/>
              <a:t>. Extend your answers. What extra </a:t>
            </a:r>
            <a:r>
              <a:rPr lang="en-GB" sz="900" b="1" dirty="0"/>
              <a:t>opinions/connectives</a:t>
            </a:r>
            <a:r>
              <a:rPr lang="en-GB" sz="900" dirty="0"/>
              <a:t> will you add next time? </a:t>
            </a:r>
          </a:p>
          <a:p>
            <a:r>
              <a:rPr lang="en-GB" sz="900" b="1" dirty="0"/>
              <a:t>11</a:t>
            </a:r>
            <a:r>
              <a:rPr lang="en-GB" sz="900" dirty="0"/>
              <a:t>. Try now to express more complex opinions. Will you use </a:t>
            </a:r>
            <a:r>
              <a:rPr lang="en-GB" sz="900" i="1" dirty="0" err="1"/>
              <a:t>creo</a:t>
            </a:r>
            <a:r>
              <a:rPr lang="en-GB" sz="900" i="1" dirty="0"/>
              <a:t> </a:t>
            </a:r>
            <a:r>
              <a:rPr lang="en-GB" sz="900" i="1" dirty="0" err="1"/>
              <a:t>que</a:t>
            </a:r>
            <a:r>
              <a:rPr lang="en-GB" sz="900" dirty="0"/>
              <a:t>, </a:t>
            </a:r>
            <a:r>
              <a:rPr lang="en-GB" sz="900" i="1" dirty="0" err="1"/>
              <a:t>pienso</a:t>
            </a:r>
            <a:r>
              <a:rPr lang="en-GB" sz="900" i="1" dirty="0"/>
              <a:t> </a:t>
            </a:r>
            <a:r>
              <a:rPr lang="en-GB" sz="900" i="1" dirty="0" err="1"/>
              <a:t>que</a:t>
            </a:r>
            <a:r>
              <a:rPr lang="en-GB" sz="900" i="1" dirty="0"/>
              <a:t>, </a:t>
            </a:r>
            <a:r>
              <a:rPr lang="en-GB" sz="900" i="1" dirty="0" err="1"/>
              <a:t>odio</a:t>
            </a:r>
            <a:r>
              <a:rPr lang="en-GB" sz="900" dirty="0"/>
              <a:t> or something different in your next piece? Write an example.</a:t>
            </a:r>
          </a:p>
          <a:p>
            <a:r>
              <a:rPr lang="en-GB" sz="900" b="1" dirty="0"/>
              <a:t>12</a:t>
            </a:r>
            <a:r>
              <a:rPr lang="en-GB" sz="900" dirty="0"/>
              <a:t>. Express your opinion in your work. Use me </a:t>
            </a:r>
            <a:r>
              <a:rPr lang="en-GB" sz="900" dirty="0" err="1"/>
              <a:t>gusta</a:t>
            </a:r>
            <a:r>
              <a:rPr lang="en-GB" sz="900" dirty="0"/>
              <a:t>(n). Write an example. </a:t>
            </a:r>
          </a:p>
          <a:p>
            <a:r>
              <a:rPr lang="en-GB" sz="900" b="1" dirty="0"/>
              <a:t>13</a:t>
            </a:r>
            <a:r>
              <a:rPr lang="en-GB" sz="900" dirty="0"/>
              <a:t>. Proof read your work before submitting. Correct the circled mistakes in this piece. </a:t>
            </a:r>
          </a:p>
          <a:p>
            <a:r>
              <a:rPr lang="en-GB" sz="900" b="1" dirty="0"/>
              <a:t>14</a:t>
            </a:r>
            <a:r>
              <a:rPr lang="en-GB" sz="900" dirty="0"/>
              <a:t>. Double check accents, as they are important for meaning. Where should the accents go on  these words?</a:t>
            </a:r>
          </a:p>
          <a:p>
            <a:r>
              <a:rPr lang="en-GB" sz="900" b="1" dirty="0" smtClean="0"/>
              <a:t>15</a:t>
            </a:r>
            <a:r>
              <a:rPr lang="en-GB" sz="900" dirty="0"/>
              <a:t>. Complete the verb grid. </a:t>
            </a:r>
          </a:p>
          <a:p>
            <a:r>
              <a:rPr lang="en-GB" sz="900" b="1" dirty="0"/>
              <a:t>16</a:t>
            </a:r>
            <a:r>
              <a:rPr lang="en-GB" sz="900" dirty="0"/>
              <a:t>. What </a:t>
            </a:r>
            <a:r>
              <a:rPr lang="en-GB" sz="900" i="1" dirty="0"/>
              <a:t>future tense</a:t>
            </a:r>
            <a:r>
              <a:rPr lang="en-GB" sz="900" dirty="0"/>
              <a:t> sentence could you include? Translate the examples. </a:t>
            </a:r>
          </a:p>
          <a:p>
            <a:r>
              <a:rPr lang="en-GB" sz="900" b="1" dirty="0"/>
              <a:t>17</a:t>
            </a:r>
            <a:r>
              <a:rPr lang="en-GB" sz="900" dirty="0"/>
              <a:t>. What </a:t>
            </a:r>
            <a:r>
              <a:rPr lang="en-GB" sz="900" i="1" dirty="0"/>
              <a:t>past tense </a:t>
            </a:r>
            <a:r>
              <a:rPr lang="en-GB" sz="900" dirty="0"/>
              <a:t>sentence could you include? Translate the examples. </a:t>
            </a:r>
          </a:p>
          <a:p>
            <a:r>
              <a:rPr lang="en-GB" sz="900" b="1" dirty="0"/>
              <a:t>18</a:t>
            </a:r>
            <a:r>
              <a:rPr lang="en-GB" sz="900" dirty="0"/>
              <a:t>. What conditional sentence could you include? Translate the examples. </a:t>
            </a:r>
          </a:p>
          <a:p>
            <a:r>
              <a:rPr lang="en-GB" sz="900" b="1" dirty="0"/>
              <a:t>19</a:t>
            </a:r>
            <a:r>
              <a:rPr lang="en-GB" sz="900" dirty="0"/>
              <a:t>. Structure your ideas more carefully, as the meaning is not always clear. Choose two sequencing words you could use next time. </a:t>
            </a:r>
          </a:p>
          <a:p>
            <a:r>
              <a:rPr lang="en-GB" sz="900" b="1" dirty="0"/>
              <a:t>20</a:t>
            </a:r>
            <a:r>
              <a:rPr lang="en-GB" sz="900" dirty="0"/>
              <a:t>. Try to be more adventurous Find </a:t>
            </a:r>
            <a:r>
              <a:rPr lang="en-GB" sz="900" b="1" dirty="0"/>
              <a:t>three new adjectives, verbs or nouns</a:t>
            </a:r>
            <a:r>
              <a:rPr lang="en-GB" sz="900" dirty="0"/>
              <a:t> from the dictionary on this topic.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86322" y="357158"/>
            <a:ext cx="1872209" cy="82638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900" b="1" u="sng" dirty="0"/>
              <a:t>Marking </a:t>
            </a:r>
          </a:p>
          <a:p>
            <a:r>
              <a:rPr lang="en-GB" sz="900" b="1" dirty="0"/>
              <a:t>1</a:t>
            </a:r>
            <a:r>
              <a:rPr lang="en-GB" sz="900" dirty="0"/>
              <a:t>. Which connective will you use in your next piece of work? </a:t>
            </a:r>
          </a:p>
          <a:p>
            <a:r>
              <a:rPr lang="en-GB" sz="900" b="1" dirty="0"/>
              <a:t>2</a:t>
            </a:r>
            <a:r>
              <a:rPr lang="en-GB" sz="900" dirty="0"/>
              <a:t>. Correct the spellings. </a:t>
            </a:r>
          </a:p>
          <a:p>
            <a:r>
              <a:rPr lang="en-GB" sz="900" b="1" dirty="0" smtClean="0"/>
              <a:t>3</a:t>
            </a:r>
            <a:r>
              <a:rPr lang="en-GB" sz="900" dirty="0"/>
              <a:t>. Translate the sentences to show you understand. </a:t>
            </a:r>
          </a:p>
          <a:p>
            <a:r>
              <a:rPr lang="en-GB" sz="900" b="1" dirty="0"/>
              <a:t>4</a:t>
            </a:r>
            <a:r>
              <a:rPr lang="en-GB" sz="900" dirty="0"/>
              <a:t>. Double check adjectives. Correct the circled items. </a:t>
            </a:r>
          </a:p>
          <a:p>
            <a:r>
              <a:rPr lang="en-GB" sz="900" b="1" dirty="0" smtClean="0"/>
              <a:t>5</a:t>
            </a:r>
            <a:r>
              <a:rPr lang="en-GB" sz="900" dirty="0"/>
              <a:t>.  Use the phrase given in your next piece of work. Complete the example. </a:t>
            </a:r>
          </a:p>
          <a:p>
            <a:r>
              <a:rPr lang="en-GB" sz="900" b="1" dirty="0"/>
              <a:t>6</a:t>
            </a:r>
            <a:r>
              <a:rPr lang="en-GB" sz="900" dirty="0"/>
              <a:t>. Choose </a:t>
            </a:r>
            <a:r>
              <a:rPr lang="en-GB" sz="900" b="1" dirty="0"/>
              <a:t>three</a:t>
            </a:r>
            <a:r>
              <a:rPr lang="en-GB" sz="900" dirty="0"/>
              <a:t> new infinitives from the dictionary that you can use with the phrase given. </a:t>
            </a:r>
          </a:p>
          <a:p>
            <a:r>
              <a:rPr lang="en-GB" sz="900" b="1" dirty="0"/>
              <a:t>7</a:t>
            </a:r>
            <a:r>
              <a:rPr lang="en-GB" sz="900" dirty="0"/>
              <a:t>. Where does the adjective go in Spanish? Write two examples. </a:t>
            </a:r>
          </a:p>
          <a:p>
            <a:r>
              <a:rPr lang="en-GB" sz="900" b="1" dirty="0"/>
              <a:t>8</a:t>
            </a:r>
            <a:r>
              <a:rPr lang="en-GB" sz="900" dirty="0"/>
              <a:t>. Learn </a:t>
            </a:r>
            <a:r>
              <a:rPr lang="en-GB" sz="900" b="1" dirty="0"/>
              <a:t>two</a:t>
            </a:r>
            <a:r>
              <a:rPr lang="en-GB" sz="900" dirty="0"/>
              <a:t> of these phrases from memory. If you tell them to me in a week, I will send a postcard. </a:t>
            </a:r>
          </a:p>
          <a:p>
            <a:r>
              <a:rPr lang="en-GB" sz="900" b="1" dirty="0"/>
              <a:t>9</a:t>
            </a:r>
            <a:r>
              <a:rPr lang="en-GB" sz="900" dirty="0"/>
              <a:t>. Try to copy more closely the rules of the language when you are speaking. Focus on ….</a:t>
            </a:r>
          </a:p>
          <a:p>
            <a:r>
              <a:rPr lang="en-GB" sz="900" b="1" dirty="0"/>
              <a:t>10</a:t>
            </a:r>
            <a:r>
              <a:rPr lang="en-GB" sz="900" dirty="0"/>
              <a:t>. Extend your answers. What extra </a:t>
            </a:r>
            <a:r>
              <a:rPr lang="en-GB" sz="900" b="1" dirty="0"/>
              <a:t>opinions/connectives</a:t>
            </a:r>
            <a:r>
              <a:rPr lang="en-GB" sz="900" dirty="0"/>
              <a:t> will you add next time? </a:t>
            </a:r>
          </a:p>
          <a:p>
            <a:r>
              <a:rPr lang="en-GB" sz="900" b="1" dirty="0"/>
              <a:t>11</a:t>
            </a:r>
            <a:r>
              <a:rPr lang="en-GB" sz="900" dirty="0"/>
              <a:t>. Try now to express more complex opinions. Will you use </a:t>
            </a:r>
            <a:r>
              <a:rPr lang="en-GB" sz="900" i="1" dirty="0" err="1"/>
              <a:t>creo</a:t>
            </a:r>
            <a:r>
              <a:rPr lang="en-GB" sz="900" i="1" dirty="0"/>
              <a:t> </a:t>
            </a:r>
            <a:r>
              <a:rPr lang="en-GB" sz="900" i="1" dirty="0" err="1"/>
              <a:t>que</a:t>
            </a:r>
            <a:r>
              <a:rPr lang="en-GB" sz="900" dirty="0"/>
              <a:t>, </a:t>
            </a:r>
            <a:r>
              <a:rPr lang="en-GB" sz="900" i="1" dirty="0" err="1"/>
              <a:t>pienso</a:t>
            </a:r>
            <a:r>
              <a:rPr lang="en-GB" sz="900" i="1" dirty="0"/>
              <a:t> </a:t>
            </a:r>
            <a:r>
              <a:rPr lang="en-GB" sz="900" i="1" dirty="0" err="1"/>
              <a:t>que</a:t>
            </a:r>
            <a:r>
              <a:rPr lang="en-GB" sz="900" i="1" dirty="0"/>
              <a:t>, </a:t>
            </a:r>
            <a:r>
              <a:rPr lang="en-GB" sz="900" i="1" dirty="0" err="1"/>
              <a:t>odio</a:t>
            </a:r>
            <a:r>
              <a:rPr lang="en-GB" sz="900" dirty="0"/>
              <a:t> or something different in your next piece? Write an example.</a:t>
            </a:r>
          </a:p>
          <a:p>
            <a:r>
              <a:rPr lang="en-GB" sz="900" b="1" dirty="0"/>
              <a:t>12</a:t>
            </a:r>
            <a:r>
              <a:rPr lang="en-GB" sz="900" dirty="0"/>
              <a:t>. Express your opinion in your work. Use me </a:t>
            </a:r>
            <a:r>
              <a:rPr lang="en-GB" sz="900" dirty="0" err="1"/>
              <a:t>gusta</a:t>
            </a:r>
            <a:r>
              <a:rPr lang="en-GB" sz="900" dirty="0"/>
              <a:t>(n). Write an example. </a:t>
            </a:r>
          </a:p>
          <a:p>
            <a:r>
              <a:rPr lang="en-GB" sz="900" b="1" dirty="0"/>
              <a:t>13</a:t>
            </a:r>
            <a:r>
              <a:rPr lang="en-GB" sz="900" dirty="0"/>
              <a:t>. Proof read your work before submitting. Correct the circled mistakes in this piece. </a:t>
            </a:r>
          </a:p>
          <a:p>
            <a:r>
              <a:rPr lang="en-GB" sz="900" b="1" dirty="0"/>
              <a:t>14</a:t>
            </a:r>
            <a:r>
              <a:rPr lang="en-GB" sz="900" dirty="0"/>
              <a:t>. Double check accents, as they are important for meaning. Where should the accents go on  these words?</a:t>
            </a:r>
          </a:p>
          <a:p>
            <a:r>
              <a:rPr lang="en-GB" sz="900" b="1" dirty="0" smtClean="0"/>
              <a:t>15</a:t>
            </a:r>
            <a:r>
              <a:rPr lang="en-GB" sz="900" dirty="0"/>
              <a:t>. Complete the verb grid. </a:t>
            </a:r>
          </a:p>
          <a:p>
            <a:r>
              <a:rPr lang="en-GB" sz="900" b="1" dirty="0"/>
              <a:t>16</a:t>
            </a:r>
            <a:r>
              <a:rPr lang="en-GB" sz="900" dirty="0"/>
              <a:t>. What </a:t>
            </a:r>
            <a:r>
              <a:rPr lang="en-GB" sz="900" i="1" dirty="0"/>
              <a:t>future tense</a:t>
            </a:r>
            <a:r>
              <a:rPr lang="en-GB" sz="900" dirty="0"/>
              <a:t> sentence could you include? Translate the examples. </a:t>
            </a:r>
          </a:p>
          <a:p>
            <a:r>
              <a:rPr lang="en-GB" sz="900" b="1" dirty="0"/>
              <a:t>17</a:t>
            </a:r>
            <a:r>
              <a:rPr lang="en-GB" sz="900" dirty="0"/>
              <a:t>. What </a:t>
            </a:r>
            <a:r>
              <a:rPr lang="en-GB" sz="900" i="1" dirty="0"/>
              <a:t>past tense </a:t>
            </a:r>
            <a:r>
              <a:rPr lang="en-GB" sz="900" dirty="0"/>
              <a:t>sentence could you include? Translate the examples. </a:t>
            </a:r>
          </a:p>
          <a:p>
            <a:r>
              <a:rPr lang="en-GB" sz="900" b="1" dirty="0"/>
              <a:t>18</a:t>
            </a:r>
            <a:r>
              <a:rPr lang="en-GB" sz="900" dirty="0"/>
              <a:t>. What conditional sentence could you include? Translate the examples. </a:t>
            </a:r>
          </a:p>
          <a:p>
            <a:r>
              <a:rPr lang="en-GB" sz="900" b="1" dirty="0"/>
              <a:t>19</a:t>
            </a:r>
            <a:r>
              <a:rPr lang="en-GB" sz="900" dirty="0"/>
              <a:t>. Structure your ideas more carefully, as the meaning is not always clear. Choose two sequencing words you could use next time. </a:t>
            </a:r>
          </a:p>
          <a:p>
            <a:r>
              <a:rPr lang="en-GB" sz="900" b="1" dirty="0"/>
              <a:t>20</a:t>
            </a:r>
            <a:r>
              <a:rPr lang="en-GB" sz="900" dirty="0"/>
              <a:t>. Try to be more adventurous Find </a:t>
            </a:r>
            <a:r>
              <a:rPr lang="en-GB" sz="900" b="1" dirty="0"/>
              <a:t>three new adjectives, verbs or nouns</a:t>
            </a:r>
            <a:r>
              <a:rPr lang="en-GB" sz="900" dirty="0"/>
              <a:t> from the dictionary on this topic. </a:t>
            </a:r>
          </a:p>
        </p:txBody>
      </p:sp>
    </p:spTree>
    <p:extLst>
      <p:ext uri="{BB962C8B-B14F-4D97-AF65-F5344CB8AC3E}">
        <p14:creationId xmlns:p14="http://schemas.microsoft.com/office/powerpoint/2010/main" val="259477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/>
          <p:cNvSpPr/>
          <p:nvPr/>
        </p:nvSpPr>
        <p:spPr>
          <a:xfrm rot="5400000">
            <a:off x="-3429004" y="3429004"/>
            <a:ext cx="9144000" cy="2285992"/>
          </a:xfrm>
          <a:prstGeom prst="homePlate">
            <a:avLst>
              <a:gd name="adj" fmla="val 26882"/>
            </a:avLst>
          </a:prstGeom>
          <a:noFill/>
          <a:ln w="349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t" anchorCtr="0"/>
          <a:lstStyle/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1"/>
            <a:ext cx="2285992" cy="91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spc="200" dirty="0" smtClean="0"/>
              <a:t>Español</a:t>
            </a:r>
            <a:endParaRPr lang="en-GB" sz="1100" b="1" u="sng" spc="200" dirty="0" smtClean="0"/>
          </a:p>
          <a:p>
            <a:r>
              <a:rPr lang="en-GB" sz="1000" b="1" u="sng" dirty="0" smtClean="0"/>
              <a:t>Present tense – first person</a:t>
            </a:r>
          </a:p>
          <a:p>
            <a:r>
              <a:rPr lang="en-GB" sz="1000" dirty="0" smtClean="0"/>
              <a:t>Me </a:t>
            </a:r>
            <a:r>
              <a:rPr lang="en-GB" sz="1000" dirty="0" err="1" smtClean="0"/>
              <a:t>llamo</a:t>
            </a:r>
            <a:r>
              <a:rPr lang="en-GB" sz="1000" dirty="0" smtClean="0"/>
              <a:t> – I am called    </a:t>
            </a:r>
            <a:r>
              <a:rPr lang="en-GB" sz="1000" dirty="0" err="1" smtClean="0"/>
              <a:t>Tengo</a:t>
            </a:r>
            <a:r>
              <a:rPr lang="en-GB" sz="1000" dirty="0" smtClean="0"/>
              <a:t> – I have</a:t>
            </a:r>
          </a:p>
          <a:p>
            <a:r>
              <a:rPr lang="en-GB" sz="1000" dirty="0" smtClean="0"/>
              <a:t>Soy – I am               </a:t>
            </a:r>
            <a:r>
              <a:rPr lang="en-GB" sz="1000" dirty="0" err="1" smtClean="0"/>
              <a:t>Estoy</a:t>
            </a:r>
            <a:r>
              <a:rPr lang="en-GB" sz="1000" dirty="0" smtClean="0"/>
              <a:t> – I am (position)</a:t>
            </a:r>
          </a:p>
          <a:p>
            <a:r>
              <a:rPr lang="en-GB" sz="1000" dirty="0" smtClean="0"/>
              <a:t>Vivo en – I live in    </a:t>
            </a:r>
            <a:r>
              <a:rPr lang="en-GB" sz="1000" dirty="0" err="1" smtClean="0"/>
              <a:t>Quiero</a:t>
            </a:r>
            <a:r>
              <a:rPr lang="en-GB" sz="1000" dirty="0" smtClean="0"/>
              <a:t> – I want</a:t>
            </a:r>
          </a:p>
          <a:p>
            <a:r>
              <a:rPr lang="en-GB" sz="1000" dirty="0" err="1" smtClean="0"/>
              <a:t>Necesito</a:t>
            </a:r>
            <a:r>
              <a:rPr lang="en-GB" sz="1000" dirty="0" smtClean="0"/>
              <a:t> – I need   </a:t>
            </a:r>
            <a:r>
              <a:rPr lang="en-GB" sz="1000" dirty="0" err="1" smtClean="0"/>
              <a:t>Juego</a:t>
            </a:r>
            <a:r>
              <a:rPr lang="en-GB" sz="1000" dirty="0" smtClean="0"/>
              <a:t> – I play</a:t>
            </a:r>
          </a:p>
          <a:p>
            <a:r>
              <a:rPr lang="en-GB" sz="1000" dirty="0" smtClean="0"/>
              <a:t>Leo – I read              </a:t>
            </a:r>
            <a:r>
              <a:rPr lang="en-GB" sz="1000" dirty="0" err="1" smtClean="0"/>
              <a:t>Veo</a:t>
            </a:r>
            <a:r>
              <a:rPr lang="en-GB" sz="1000" dirty="0" smtClean="0"/>
              <a:t> – I watch </a:t>
            </a:r>
          </a:p>
          <a:p>
            <a:r>
              <a:rPr lang="en-GB" sz="1000" b="1" u="sng" dirty="0" smtClean="0"/>
              <a:t>Opinions </a:t>
            </a:r>
          </a:p>
          <a:p>
            <a:r>
              <a:rPr lang="en-GB" sz="1000" dirty="0" smtClean="0"/>
              <a:t>Me </a:t>
            </a:r>
            <a:r>
              <a:rPr lang="en-GB" sz="1000" dirty="0" err="1" smtClean="0"/>
              <a:t>gusta</a:t>
            </a:r>
            <a:r>
              <a:rPr lang="en-GB" sz="1000" dirty="0" smtClean="0"/>
              <a:t> (n) – I like</a:t>
            </a:r>
          </a:p>
          <a:p>
            <a:r>
              <a:rPr lang="en-GB" sz="1000" dirty="0" smtClean="0"/>
              <a:t>Me </a:t>
            </a:r>
            <a:r>
              <a:rPr lang="en-GB" sz="1000" dirty="0" err="1" smtClean="0"/>
              <a:t>encanta</a:t>
            </a:r>
            <a:r>
              <a:rPr lang="en-GB" sz="1000" dirty="0" smtClean="0"/>
              <a:t> (n) – I love</a:t>
            </a:r>
          </a:p>
          <a:p>
            <a:r>
              <a:rPr lang="en-GB" sz="1000" dirty="0" err="1" smtClean="0"/>
              <a:t>Odio</a:t>
            </a:r>
            <a:r>
              <a:rPr lang="en-GB" sz="1000" dirty="0" smtClean="0"/>
              <a:t> – I hate</a:t>
            </a:r>
          </a:p>
          <a:p>
            <a:r>
              <a:rPr lang="en-GB" sz="1000" dirty="0" err="1" smtClean="0"/>
              <a:t>Creo</a:t>
            </a:r>
            <a:r>
              <a:rPr lang="en-GB" sz="1000" dirty="0" smtClean="0"/>
              <a:t> </a:t>
            </a:r>
            <a:r>
              <a:rPr lang="en-GB" sz="1000" dirty="0" err="1" smtClean="0"/>
              <a:t>que</a:t>
            </a:r>
            <a:r>
              <a:rPr lang="en-GB" sz="1000" dirty="0" smtClean="0"/>
              <a:t> – I think that</a:t>
            </a:r>
          </a:p>
          <a:p>
            <a:r>
              <a:rPr lang="en-GB" sz="1000" dirty="0" err="1" smtClean="0"/>
              <a:t>Pienso</a:t>
            </a:r>
            <a:r>
              <a:rPr lang="en-GB" sz="1000" dirty="0" smtClean="0"/>
              <a:t> </a:t>
            </a:r>
            <a:r>
              <a:rPr lang="en-GB" sz="1000" dirty="0" err="1" smtClean="0"/>
              <a:t>que</a:t>
            </a:r>
            <a:r>
              <a:rPr lang="en-GB" sz="1000" dirty="0" smtClean="0"/>
              <a:t> – I think that</a:t>
            </a:r>
          </a:p>
          <a:p>
            <a:r>
              <a:rPr lang="en-GB" sz="1000" b="1" u="sng" dirty="0" smtClean="0"/>
              <a:t>Adverbs</a:t>
            </a:r>
          </a:p>
          <a:p>
            <a:r>
              <a:rPr lang="en-GB" sz="1000" dirty="0" err="1" smtClean="0"/>
              <a:t>muy</a:t>
            </a:r>
            <a:r>
              <a:rPr lang="en-GB" sz="1000" dirty="0" smtClean="0"/>
              <a:t>  - </a:t>
            </a:r>
            <a:r>
              <a:rPr lang="en-GB" sz="1000" i="1" dirty="0" smtClean="0"/>
              <a:t>very	</a:t>
            </a:r>
            <a:r>
              <a:rPr lang="en-GB" sz="1000" dirty="0" err="1" smtClean="0"/>
              <a:t>bastante</a:t>
            </a:r>
            <a:r>
              <a:rPr lang="en-GB" sz="1000" dirty="0" smtClean="0"/>
              <a:t> - </a:t>
            </a:r>
            <a:r>
              <a:rPr lang="en-GB" sz="1000" i="1" dirty="0" smtClean="0"/>
              <a:t>quite</a:t>
            </a:r>
            <a:r>
              <a:rPr lang="en-GB" sz="1000" dirty="0" smtClean="0"/>
              <a:t>  </a:t>
            </a:r>
          </a:p>
          <a:p>
            <a:r>
              <a:rPr lang="en-GB" sz="1000" dirty="0" smtClean="0"/>
              <a:t>a </a:t>
            </a:r>
            <a:r>
              <a:rPr lang="en-GB" sz="1000" dirty="0" err="1" smtClean="0"/>
              <a:t>veces</a:t>
            </a:r>
            <a:r>
              <a:rPr lang="en-GB" sz="1000" dirty="0" smtClean="0"/>
              <a:t> - </a:t>
            </a:r>
            <a:r>
              <a:rPr lang="en-GB" sz="1000" i="1" dirty="0" smtClean="0"/>
              <a:t>sometimes</a:t>
            </a:r>
            <a:r>
              <a:rPr lang="en-GB" sz="1000" dirty="0" smtClean="0"/>
              <a:t>  </a:t>
            </a:r>
            <a:r>
              <a:rPr lang="en-GB" sz="1000" dirty="0" err="1" smtClean="0"/>
              <a:t>nunca</a:t>
            </a:r>
            <a:r>
              <a:rPr lang="en-GB" sz="1000" dirty="0" smtClean="0"/>
              <a:t>-  </a:t>
            </a:r>
            <a:r>
              <a:rPr lang="en-GB" sz="1000" i="1" dirty="0" smtClean="0"/>
              <a:t>never</a:t>
            </a:r>
            <a:r>
              <a:rPr lang="en-GB" sz="1000" dirty="0" smtClean="0"/>
              <a:t>   </a:t>
            </a:r>
            <a:r>
              <a:rPr lang="en-GB" sz="1000" dirty="0" err="1" smtClean="0"/>
              <a:t>siempre</a:t>
            </a:r>
            <a:r>
              <a:rPr lang="en-GB" sz="1000" dirty="0" smtClean="0"/>
              <a:t> – </a:t>
            </a:r>
            <a:r>
              <a:rPr lang="en-GB" sz="1000" i="1" dirty="0" smtClean="0"/>
              <a:t>always </a:t>
            </a:r>
            <a:r>
              <a:rPr lang="en-GB" sz="1000" dirty="0" err="1" smtClean="0"/>
              <a:t>todavía</a:t>
            </a:r>
            <a:r>
              <a:rPr lang="en-GB" sz="1000" i="1" dirty="0" smtClean="0"/>
              <a:t> - still</a:t>
            </a:r>
            <a:endParaRPr lang="en-GB" sz="1000" dirty="0" smtClean="0"/>
          </a:p>
          <a:p>
            <a:r>
              <a:rPr lang="en-GB" sz="1000" dirty="0" err="1" smtClean="0"/>
              <a:t>normalmente</a:t>
            </a:r>
            <a:r>
              <a:rPr lang="en-GB" sz="1000" dirty="0" smtClean="0"/>
              <a:t> - </a:t>
            </a:r>
            <a:r>
              <a:rPr lang="en-GB" sz="1000" i="1" dirty="0" smtClean="0"/>
              <a:t>normally</a:t>
            </a:r>
            <a:r>
              <a:rPr lang="en-GB" sz="1000" dirty="0" smtClean="0"/>
              <a:t>   </a:t>
            </a:r>
          </a:p>
          <a:p>
            <a:r>
              <a:rPr lang="en-GB" sz="1000" dirty="0" smtClean="0"/>
              <a:t>a </a:t>
            </a:r>
            <a:r>
              <a:rPr lang="en-GB" sz="1000" dirty="0" err="1" smtClean="0"/>
              <a:t>menudo</a:t>
            </a:r>
            <a:r>
              <a:rPr lang="en-GB" sz="1000" dirty="0" smtClean="0"/>
              <a:t> – </a:t>
            </a:r>
            <a:r>
              <a:rPr lang="en-GB" sz="1000" i="1" dirty="0" smtClean="0"/>
              <a:t>often    </a:t>
            </a:r>
            <a:r>
              <a:rPr lang="en-GB" sz="1000" dirty="0" err="1" smtClean="0"/>
              <a:t>aún</a:t>
            </a:r>
            <a:r>
              <a:rPr lang="en-GB" sz="1000" i="1" dirty="0" smtClean="0"/>
              <a:t> – yet</a:t>
            </a:r>
          </a:p>
          <a:p>
            <a:r>
              <a:rPr lang="en-GB" sz="1000" b="1" u="sng" dirty="0" smtClean="0"/>
              <a:t>Sequencing words</a:t>
            </a:r>
          </a:p>
          <a:p>
            <a:r>
              <a:rPr lang="en-GB" sz="1000" dirty="0" err="1" smtClean="0"/>
              <a:t>primero</a:t>
            </a:r>
            <a:r>
              <a:rPr lang="en-GB" sz="1000" i="1" dirty="0" smtClean="0"/>
              <a:t> – first of all </a:t>
            </a:r>
          </a:p>
          <a:p>
            <a:r>
              <a:rPr lang="en-GB" sz="1000" dirty="0" err="1" smtClean="0"/>
              <a:t>después</a:t>
            </a:r>
            <a:r>
              <a:rPr lang="en-GB" sz="1000" i="1" dirty="0" smtClean="0"/>
              <a:t> – afterwards </a:t>
            </a:r>
          </a:p>
          <a:p>
            <a:r>
              <a:rPr lang="en-GB" sz="1000" dirty="0" err="1" smtClean="0"/>
              <a:t>luego</a:t>
            </a:r>
            <a:r>
              <a:rPr lang="en-GB" sz="1000" i="1" dirty="0" smtClean="0"/>
              <a:t> – later</a:t>
            </a:r>
          </a:p>
          <a:p>
            <a:r>
              <a:rPr lang="en-GB" sz="1000" dirty="0" err="1" smtClean="0"/>
              <a:t>finalmente</a:t>
            </a:r>
            <a:r>
              <a:rPr lang="en-GB" sz="1000" i="1" dirty="0" smtClean="0"/>
              <a:t> – finally </a:t>
            </a:r>
          </a:p>
          <a:p>
            <a:r>
              <a:rPr lang="en-GB" sz="1000" b="1" u="sng" dirty="0" smtClean="0"/>
              <a:t>Key adjectives</a:t>
            </a:r>
          </a:p>
          <a:p>
            <a:r>
              <a:rPr lang="en-GB" sz="1000" dirty="0" err="1" smtClean="0"/>
              <a:t>divertido</a:t>
            </a:r>
            <a:r>
              <a:rPr lang="en-GB" sz="1000" dirty="0" smtClean="0"/>
              <a:t>  /a  – </a:t>
            </a:r>
            <a:r>
              <a:rPr lang="en-GB" sz="1000" i="1" dirty="0" smtClean="0"/>
              <a:t>fun</a:t>
            </a:r>
          </a:p>
          <a:p>
            <a:r>
              <a:rPr lang="en-GB" sz="1000" dirty="0" err="1" smtClean="0"/>
              <a:t>aburrido</a:t>
            </a:r>
            <a:r>
              <a:rPr lang="en-GB" sz="1000" dirty="0" smtClean="0"/>
              <a:t>   /a  - </a:t>
            </a:r>
            <a:r>
              <a:rPr lang="en-GB" sz="1000" i="1" dirty="0" smtClean="0"/>
              <a:t>boring</a:t>
            </a:r>
          </a:p>
          <a:p>
            <a:r>
              <a:rPr lang="en-GB" sz="1000" dirty="0" err="1" smtClean="0"/>
              <a:t>gracioso</a:t>
            </a:r>
            <a:r>
              <a:rPr lang="en-GB" sz="1000" dirty="0" smtClean="0"/>
              <a:t>   /a  – </a:t>
            </a:r>
            <a:r>
              <a:rPr lang="en-GB" sz="1000" i="1" dirty="0" smtClean="0"/>
              <a:t>funny</a:t>
            </a:r>
          </a:p>
          <a:p>
            <a:r>
              <a:rPr lang="en-GB" sz="1000" dirty="0" err="1" smtClean="0"/>
              <a:t>grande</a:t>
            </a:r>
            <a:r>
              <a:rPr lang="en-GB" sz="1000" dirty="0" smtClean="0"/>
              <a:t> – </a:t>
            </a:r>
            <a:r>
              <a:rPr lang="en-GB" sz="1000" i="1" dirty="0" smtClean="0"/>
              <a:t>big</a:t>
            </a:r>
          </a:p>
          <a:p>
            <a:r>
              <a:rPr lang="en-GB" sz="1000" dirty="0" err="1" smtClean="0"/>
              <a:t>pequeño</a:t>
            </a:r>
            <a:r>
              <a:rPr lang="en-GB" sz="1000" dirty="0" smtClean="0"/>
              <a:t>  /a   – </a:t>
            </a:r>
            <a:r>
              <a:rPr lang="en-GB" sz="1000" i="1" dirty="0" smtClean="0"/>
              <a:t>small</a:t>
            </a:r>
          </a:p>
          <a:p>
            <a:r>
              <a:rPr lang="en-GB" sz="1000" dirty="0" err="1" smtClean="0"/>
              <a:t>simpático</a:t>
            </a:r>
            <a:r>
              <a:rPr lang="en-GB" sz="1000" dirty="0" smtClean="0"/>
              <a:t>  /a – </a:t>
            </a:r>
            <a:r>
              <a:rPr lang="en-GB" sz="1000" i="1" dirty="0" smtClean="0"/>
              <a:t>nice</a:t>
            </a:r>
          </a:p>
          <a:p>
            <a:r>
              <a:rPr lang="en-GB" sz="1000" dirty="0" err="1" smtClean="0"/>
              <a:t>antipático</a:t>
            </a:r>
            <a:r>
              <a:rPr lang="en-GB" sz="1000" dirty="0" smtClean="0"/>
              <a:t> /a – </a:t>
            </a:r>
            <a:r>
              <a:rPr lang="en-GB" sz="1000" i="1" dirty="0" smtClean="0"/>
              <a:t>unpleasant</a:t>
            </a:r>
          </a:p>
          <a:p>
            <a:r>
              <a:rPr lang="en-GB" sz="1000" dirty="0" err="1" smtClean="0"/>
              <a:t>interesante</a:t>
            </a:r>
            <a:r>
              <a:rPr lang="en-GB" sz="1000" dirty="0" smtClean="0"/>
              <a:t> – </a:t>
            </a:r>
            <a:r>
              <a:rPr lang="en-GB" sz="1000" i="1" dirty="0" smtClean="0"/>
              <a:t>interesting</a:t>
            </a:r>
          </a:p>
          <a:p>
            <a:r>
              <a:rPr lang="en-GB" sz="1000" dirty="0" err="1" smtClean="0"/>
              <a:t>importante</a:t>
            </a:r>
            <a:r>
              <a:rPr lang="en-GB" sz="1000" dirty="0" smtClean="0"/>
              <a:t> – </a:t>
            </a:r>
            <a:r>
              <a:rPr lang="en-GB" sz="1000" i="1" dirty="0" smtClean="0"/>
              <a:t>important</a:t>
            </a:r>
          </a:p>
          <a:p>
            <a:r>
              <a:rPr lang="en-GB" sz="1000" b="1" u="sng" dirty="0" smtClean="0"/>
              <a:t>Connectives</a:t>
            </a:r>
          </a:p>
          <a:p>
            <a:r>
              <a:rPr lang="en-GB" sz="1000" dirty="0" smtClean="0"/>
              <a:t>y – </a:t>
            </a:r>
            <a:r>
              <a:rPr lang="en-GB" sz="1000" i="1" dirty="0" smtClean="0"/>
              <a:t>and</a:t>
            </a:r>
            <a:r>
              <a:rPr lang="en-GB" sz="1000" dirty="0" smtClean="0"/>
              <a:t>	</a:t>
            </a:r>
          </a:p>
          <a:p>
            <a:r>
              <a:rPr lang="en-GB" sz="1000" dirty="0" err="1" smtClean="0"/>
              <a:t>pero</a:t>
            </a:r>
            <a:r>
              <a:rPr lang="en-GB" sz="1000" dirty="0" smtClean="0"/>
              <a:t> – </a:t>
            </a:r>
            <a:r>
              <a:rPr lang="en-GB" sz="1000" i="1" dirty="0" smtClean="0"/>
              <a:t>but</a:t>
            </a:r>
            <a:r>
              <a:rPr lang="en-GB" sz="1000" dirty="0" smtClean="0"/>
              <a:t>	</a:t>
            </a:r>
          </a:p>
          <a:p>
            <a:r>
              <a:rPr lang="en-GB" sz="1000" dirty="0" smtClean="0"/>
              <a:t>o – </a:t>
            </a:r>
            <a:r>
              <a:rPr lang="en-GB" sz="1000" i="1" dirty="0" smtClean="0"/>
              <a:t>or</a:t>
            </a:r>
            <a:r>
              <a:rPr lang="en-GB" sz="1000" dirty="0" smtClean="0"/>
              <a:t>	</a:t>
            </a:r>
          </a:p>
          <a:p>
            <a:r>
              <a:rPr lang="en-GB" sz="1000" dirty="0" err="1" smtClean="0"/>
              <a:t>porque</a:t>
            </a:r>
            <a:r>
              <a:rPr lang="en-GB" sz="1000" dirty="0" smtClean="0"/>
              <a:t> – </a:t>
            </a:r>
            <a:r>
              <a:rPr lang="en-GB" sz="1000" i="1" dirty="0" smtClean="0"/>
              <a:t>because</a:t>
            </a:r>
          </a:p>
          <a:p>
            <a:r>
              <a:rPr lang="en-GB" sz="1000" dirty="0" err="1" smtClean="0"/>
              <a:t>aunque</a:t>
            </a:r>
            <a:r>
              <a:rPr lang="en-GB" sz="1000" dirty="0" smtClean="0"/>
              <a:t> – </a:t>
            </a:r>
            <a:r>
              <a:rPr lang="en-GB" sz="1000" i="1" dirty="0" smtClean="0"/>
              <a:t>although</a:t>
            </a:r>
          </a:p>
          <a:p>
            <a:r>
              <a:rPr lang="en-GB" sz="1000" dirty="0" err="1" smtClean="0"/>
              <a:t>además</a:t>
            </a:r>
            <a:r>
              <a:rPr lang="en-GB" sz="1000" dirty="0" smtClean="0"/>
              <a:t> – </a:t>
            </a:r>
            <a:r>
              <a:rPr lang="en-GB" sz="1000" i="1" dirty="0" smtClean="0"/>
              <a:t>furthermore  </a:t>
            </a:r>
          </a:p>
          <a:p>
            <a:r>
              <a:rPr lang="en-GB" sz="1000" dirty="0" err="1" smtClean="0"/>
              <a:t>por</a:t>
            </a:r>
            <a:r>
              <a:rPr lang="en-GB" sz="1000" dirty="0" smtClean="0"/>
              <a:t> lo </a:t>
            </a:r>
            <a:r>
              <a:rPr lang="en-GB" sz="1000" dirty="0" err="1" smtClean="0"/>
              <a:t>tanto</a:t>
            </a:r>
            <a:r>
              <a:rPr lang="en-GB" sz="1000" dirty="0" smtClean="0"/>
              <a:t> – </a:t>
            </a:r>
            <a:r>
              <a:rPr lang="en-GB" sz="1000" i="1" dirty="0" smtClean="0"/>
              <a:t>therefore</a:t>
            </a:r>
          </a:p>
          <a:p>
            <a:r>
              <a:rPr lang="en-GB" sz="1000" dirty="0" smtClean="0"/>
              <a:t>sin embargo – </a:t>
            </a:r>
            <a:r>
              <a:rPr lang="en-GB" sz="1000" i="1" dirty="0" smtClean="0"/>
              <a:t>however </a:t>
            </a:r>
          </a:p>
          <a:p>
            <a:r>
              <a:rPr lang="en-GB" sz="1000" b="1" u="sng" dirty="0" smtClean="0"/>
              <a:t>Past tense – 1</a:t>
            </a:r>
            <a:r>
              <a:rPr lang="en-GB" sz="1000" b="1" u="sng" baseline="30000" dirty="0" smtClean="0"/>
              <a:t>st</a:t>
            </a:r>
            <a:r>
              <a:rPr lang="en-GB" sz="1000" b="1" u="sng" dirty="0" smtClean="0"/>
              <a:t> person important verbs</a:t>
            </a:r>
          </a:p>
          <a:p>
            <a:r>
              <a:rPr lang="en-GB" sz="1000" dirty="0" err="1" smtClean="0"/>
              <a:t>Fui</a:t>
            </a:r>
            <a:r>
              <a:rPr lang="en-GB" sz="1000" dirty="0" smtClean="0"/>
              <a:t> – I went	</a:t>
            </a:r>
            <a:r>
              <a:rPr lang="en-GB" sz="1000" dirty="0" err="1" smtClean="0"/>
              <a:t>Comí</a:t>
            </a:r>
            <a:r>
              <a:rPr lang="en-GB" sz="1000" dirty="0" smtClean="0"/>
              <a:t> – I ate</a:t>
            </a:r>
          </a:p>
          <a:p>
            <a:r>
              <a:rPr lang="en-GB" sz="1000" dirty="0" err="1" smtClean="0"/>
              <a:t>Bebí</a:t>
            </a:r>
            <a:r>
              <a:rPr lang="en-GB" sz="1000" dirty="0" smtClean="0"/>
              <a:t> – I drank	Vi – I saw</a:t>
            </a:r>
          </a:p>
          <a:p>
            <a:r>
              <a:rPr lang="en-GB" sz="1000" dirty="0" err="1" smtClean="0"/>
              <a:t>Leí</a:t>
            </a:r>
            <a:r>
              <a:rPr lang="en-GB" sz="1000" dirty="0" smtClean="0"/>
              <a:t> – I read	</a:t>
            </a:r>
            <a:r>
              <a:rPr lang="en-GB" sz="1000" dirty="0" err="1" smtClean="0"/>
              <a:t>Nadé</a:t>
            </a:r>
            <a:r>
              <a:rPr lang="en-GB" sz="1000" dirty="0" smtClean="0"/>
              <a:t> – I swam</a:t>
            </a:r>
          </a:p>
          <a:p>
            <a:r>
              <a:rPr lang="en-GB" sz="1000" dirty="0" err="1" smtClean="0"/>
              <a:t>Jugué</a:t>
            </a:r>
            <a:r>
              <a:rPr lang="en-GB" sz="1000" dirty="0" smtClean="0"/>
              <a:t> – I played	</a:t>
            </a:r>
            <a:r>
              <a:rPr lang="en-GB" sz="1000" dirty="0" err="1" smtClean="0"/>
              <a:t>Compré</a:t>
            </a:r>
            <a:r>
              <a:rPr lang="en-GB" sz="1000" dirty="0" smtClean="0"/>
              <a:t> – I bought</a:t>
            </a:r>
          </a:p>
          <a:p>
            <a:r>
              <a:rPr lang="en-GB" sz="1000" dirty="0" err="1" smtClean="0"/>
              <a:t>Visité</a:t>
            </a:r>
            <a:r>
              <a:rPr lang="en-GB" sz="1000" dirty="0" smtClean="0"/>
              <a:t> -  visited	</a:t>
            </a:r>
            <a:r>
              <a:rPr lang="en-GB" sz="1000" dirty="0" err="1" smtClean="0"/>
              <a:t>Tuve</a:t>
            </a:r>
            <a:r>
              <a:rPr lang="en-GB" sz="1000" dirty="0" smtClean="0"/>
              <a:t> – I had</a:t>
            </a:r>
          </a:p>
          <a:p>
            <a:r>
              <a:rPr lang="en-GB" sz="1000" b="1" u="sng" dirty="0" smtClean="0"/>
              <a:t>Future tense using </a:t>
            </a:r>
            <a:r>
              <a:rPr lang="en-GB" sz="1000" b="1" u="sng" dirty="0" err="1" smtClean="0"/>
              <a:t>ir</a:t>
            </a:r>
            <a:endParaRPr lang="en-GB" sz="1000" b="1" u="sng" dirty="0" smtClean="0"/>
          </a:p>
          <a:p>
            <a:r>
              <a:rPr lang="en-GB" sz="1000" dirty="0" err="1" smtClean="0"/>
              <a:t>Voy</a:t>
            </a:r>
            <a:r>
              <a:rPr lang="en-GB" sz="1000" dirty="0" smtClean="0"/>
              <a:t> a + infinitive – I’m going to …</a:t>
            </a:r>
          </a:p>
          <a:p>
            <a:r>
              <a:rPr lang="en-GB" sz="1000" dirty="0" err="1" smtClean="0"/>
              <a:t>Va</a:t>
            </a:r>
            <a:r>
              <a:rPr lang="en-GB" sz="1000" dirty="0" smtClean="0"/>
              <a:t> a + infinitive – he/she is going to ..</a:t>
            </a:r>
          </a:p>
          <a:p>
            <a:r>
              <a:rPr lang="en-GB" sz="1000" dirty="0" err="1" smtClean="0"/>
              <a:t>Vamos</a:t>
            </a:r>
            <a:r>
              <a:rPr lang="en-GB" sz="1000" dirty="0" smtClean="0"/>
              <a:t> a + infinitive–We’re going to..</a:t>
            </a:r>
          </a:p>
          <a:p>
            <a:r>
              <a:rPr lang="en-GB" sz="1000" b="1" u="sng" dirty="0" smtClean="0"/>
              <a:t>The conditional – I would</a:t>
            </a:r>
          </a:p>
          <a:p>
            <a:r>
              <a:rPr lang="en-GB" sz="1000" dirty="0" smtClean="0"/>
              <a:t>1</a:t>
            </a:r>
            <a:r>
              <a:rPr lang="en-GB" sz="1000" baseline="30000" dirty="0" smtClean="0"/>
              <a:t>st</a:t>
            </a:r>
            <a:r>
              <a:rPr lang="en-GB" sz="1000" dirty="0" smtClean="0"/>
              <a:t> and 3</a:t>
            </a:r>
            <a:r>
              <a:rPr lang="en-GB" sz="1000" baseline="30000" dirty="0" smtClean="0"/>
              <a:t>rd</a:t>
            </a:r>
            <a:r>
              <a:rPr lang="en-GB" sz="1000" dirty="0" smtClean="0"/>
              <a:t> person -  infinitive </a:t>
            </a:r>
            <a:r>
              <a:rPr lang="en-GB" sz="1000" b="1" dirty="0" smtClean="0"/>
              <a:t>+ </a:t>
            </a:r>
            <a:r>
              <a:rPr lang="en-GB" sz="1000" b="1" dirty="0" err="1" smtClean="0"/>
              <a:t>ía</a:t>
            </a:r>
            <a:endParaRPr lang="en-GB" sz="1000" b="1" dirty="0" smtClean="0"/>
          </a:p>
          <a:p>
            <a:r>
              <a:rPr lang="en-GB" sz="1000" dirty="0" smtClean="0"/>
              <a:t>      </a:t>
            </a:r>
            <a:r>
              <a:rPr lang="en-GB" sz="1000" dirty="0" err="1" smtClean="0"/>
              <a:t>Compraría</a:t>
            </a:r>
            <a:r>
              <a:rPr lang="en-GB" sz="1000" dirty="0" smtClean="0"/>
              <a:t> – I/he/she would buy</a:t>
            </a:r>
          </a:p>
          <a:p>
            <a:r>
              <a:rPr lang="en-GB" sz="1000" dirty="0" smtClean="0"/>
              <a:t>                </a:t>
            </a:r>
            <a:r>
              <a:rPr lang="en-GB" sz="1000" dirty="0" err="1" smtClean="0"/>
              <a:t>Iría</a:t>
            </a:r>
            <a:r>
              <a:rPr lang="en-GB" sz="1000" dirty="0" smtClean="0"/>
              <a:t> – I/he/she would go </a:t>
            </a:r>
          </a:p>
          <a:p>
            <a:endParaRPr lang="en-GB" sz="1000" dirty="0" smtClean="0"/>
          </a:p>
          <a:p>
            <a:endParaRPr lang="en-GB" sz="1000" b="1" u="sng" dirty="0"/>
          </a:p>
        </p:txBody>
      </p:sp>
      <p:sp>
        <p:nvSpPr>
          <p:cNvPr id="11" name="Pentagon 10"/>
          <p:cNvSpPr/>
          <p:nvPr/>
        </p:nvSpPr>
        <p:spPr>
          <a:xfrm rot="5400000">
            <a:off x="-1143012" y="3429004"/>
            <a:ext cx="9144000" cy="2285992"/>
          </a:xfrm>
          <a:prstGeom prst="homePlate">
            <a:avLst>
              <a:gd name="adj" fmla="val 26882"/>
            </a:avLst>
          </a:prstGeom>
          <a:noFill/>
          <a:ln w="349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t" anchorCtr="0"/>
          <a:lstStyle/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Pentagon 13"/>
          <p:cNvSpPr/>
          <p:nvPr/>
        </p:nvSpPr>
        <p:spPr>
          <a:xfrm rot="5400000">
            <a:off x="1143004" y="3429004"/>
            <a:ext cx="9144000" cy="2285992"/>
          </a:xfrm>
          <a:prstGeom prst="homePlate">
            <a:avLst>
              <a:gd name="adj" fmla="val 26882"/>
            </a:avLst>
          </a:prstGeom>
          <a:noFill/>
          <a:ln w="349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wrap="none" rtlCol="0" anchor="t" anchorCtr="0"/>
          <a:lstStyle/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en-GB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2" y="0"/>
            <a:ext cx="2285992" cy="91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spc="200" dirty="0" smtClean="0"/>
              <a:t>Español</a:t>
            </a:r>
            <a:endParaRPr lang="en-GB" sz="1100" b="1" u="sng" spc="200" dirty="0" smtClean="0"/>
          </a:p>
          <a:p>
            <a:r>
              <a:rPr lang="en-GB" sz="1000" b="1" u="sng" dirty="0" smtClean="0"/>
              <a:t>Present tense – first person</a:t>
            </a:r>
          </a:p>
          <a:p>
            <a:r>
              <a:rPr lang="en-GB" sz="1000" dirty="0" smtClean="0"/>
              <a:t>Me </a:t>
            </a:r>
            <a:r>
              <a:rPr lang="en-GB" sz="1000" dirty="0" err="1" smtClean="0"/>
              <a:t>llamo</a:t>
            </a:r>
            <a:r>
              <a:rPr lang="en-GB" sz="1000" dirty="0" smtClean="0"/>
              <a:t> – I am called    </a:t>
            </a:r>
            <a:r>
              <a:rPr lang="en-GB" sz="1000" dirty="0" err="1" smtClean="0"/>
              <a:t>Tengo</a:t>
            </a:r>
            <a:r>
              <a:rPr lang="en-GB" sz="1000" dirty="0" smtClean="0"/>
              <a:t> – I have</a:t>
            </a:r>
          </a:p>
          <a:p>
            <a:r>
              <a:rPr lang="en-GB" sz="1000" dirty="0" smtClean="0"/>
              <a:t>Soy – I am               </a:t>
            </a:r>
            <a:r>
              <a:rPr lang="en-GB" sz="1000" dirty="0" err="1" smtClean="0"/>
              <a:t>Estoy</a:t>
            </a:r>
            <a:r>
              <a:rPr lang="en-GB" sz="1000" dirty="0" smtClean="0"/>
              <a:t> – I am (position)</a:t>
            </a:r>
          </a:p>
          <a:p>
            <a:r>
              <a:rPr lang="en-GB" sz="1000" dirty="0" smtClean="0"/>
              <a:t>Vivo en – I live in    </a:t>
            </a:r>
            <a:r>
              <a:rPr lang="en-GB" sz="1000" dirty="0" err="1" smtClean="0"/>
              <a:t>Quiero</a:t>
            </a:r>
            <a:r>
              <a:rPr lang="en-GB" sz="1000" dirty="0" smtClean="0"/>
              <a:t> – I want</a:t>
            </a:r>
          </a:p>
          <a:p>
            <a:r>
              <a:rPr lang="en-GB" sz="1000" dirty="0" err="1" smtClean="0"/>
              <a:t>Necesito</a:t>
            </a:r>
            <a:r>
              <a:rPr lang="en-GB" sz="1000" dirty="0" smtClean="0"/>
              <a:t> – I need   </a:t>
            </a:r>
            <a:r>
              <a:rPr lang="en-GB" sz="1000" dirty="0" err="1" smtClean="0"/>
              <a:t>Juego</a:t>
            </a:r>
            <a:r>
              <a:rPr lang="en-GB" sz="1000" dirty="0" smtClean="0"/>
              <a:t> – I play</a:t>
            </a:r>
          </a:p>
          <a:p>
            <a:r>
              <a:rPr lang="en-GB" sz="1000" dirty="0" smtClean="0"/>
              <a:t>Leo – I read              </a:t>
            </a:r>
            <a:r>
              <a:rPr lang="en-GB" sz="1000" dirty="0" err="1" smtClean="0"/>
              <a:t>Veo</a:t>
            </a:r>
            <a:r>
              <a:rPr lang="en-GB" sz="1000" dirty="0" smtClean="0"/>
              <a:t> – I watch </a:t>
            </a:r>
          </a:p>
          <a:p>
            <a:r>
              <a:rPr lang="en-GB" sz="1000" b="1" u="sng" dirty="0" smtClean="0"/>
              <a:t>Opinions </a:t>
            </a:r>
          </a:p>
          <a:p>
            <a:r>
              <a:rPr lang="en-GB" sz="1000" dirty="0" smtClean="0"/>
              <a:t>Me </a:t>
            </a:r>
            <a:r>
              <a:rPr lang="en-GB" sz="1000" dirty="0" err="1" smtClean="0"/>
              <a:t>gusta</a:t>
            </a:r>
            <a:r>
              <a:rPr lang="en-GB" sz="1000" dirty="0" smtClean="0"/>
              <a:t> (n) – I like</a:t>
            </a:r>
          </a:p>
          <a:p>
            <a:r>
              <a:rPr lang="en-GB" sz="1000" dirty="0" smtClean="0"/>
              <a:t>Me </a:t>
            </a:r>
            <a:r>
              <a:rPr lang="en-GB" sz="1000" dirty="0" err="1" smtClean="0"/>
              <a:t>encanta</a:t>
            </a:r>
            <a:r>
              <a:rPr lang="en-GB" sz="1000" dirty="0" smtClean="0"/>
              <a:t> (n) – I love</a:t>
            </a:r>
          </a:p>
          <a:p>
            <a:r>
              <a:rPr lang="en-GB" sz="1000" dirty="0" err="1" smtClean="0"/>
              <a:t>Odio</a:t>
            </a:r>
            <a:r>
              <a:rPr lang="en-GB" sz="1000" dirty="0" smtClean="0"/>
              <a:t> – I hate</a:t>
            </a:r>
          </a:p>
          <a:p>
            <a:r>
              <a:rPr lang="en-GB" sz="1000" dirty="0" err="1" smtClean="0"/>
              <a:t>Creo</a:t>
            </a:r>
            <a:r>
              <a:rPr lang="en-GB" sz="1000" dirty="0" smtClean="0"/>
              <a:t> </a:t>
            </a:r>
            <a:r>
              <a:rPr lang="en-GB" sz="1000" dirty="0" err="1" smtClean="0"/>
              <a:t>que</a:t>
            </a:r>
            <a:r>
              <a:rPr lang="en-GB" sz="1000" dirty="0" smtClean="0"/>
              <a:t> – I think that</a:t>
            </a:r>
          </a:p>
          <a:p>
            <a:r>
              <a:rPr lang="en-GB" sz="1000" dirty="0" err="1" smtClean="0"/>
              <a:t>Pienso</a:t>
            </a:r>
            <a:r>
              <a:rPr lang="en-GB" sz="1000" dirty="0" smtClean="0"/>
              <a:t> </a:t>
            </a:r>
            <a:r>
              <a:rPr lang="en-GB" sz="1000" dirty="0" err="1" smtClean="0"/>
              <a:t>que</a:t>
            </a:r>
            <a:r>
              <a:rPr lang="en-GB" sz="1000" dirty="0" smtClean="0"/>
              <a:t> – I think that</a:t>
            </a:r>
          </a:p>
          <a:p>
            <a:r>
              <a:rPr lang="en-GB" sz="1000" b="1" u="sng" dirty="0" smtClean="0"/>
              <a:t>Adverbs</a:t>
            </a:r>
          </a:p>
          <a:p>
            <a:r>
              <a:rPr lang="en-GB" sz="1000" dirty="0" err="1" smtClean="0"/>
              <a:t>muy</a:t>
            </a:r>
            <a:r>
              <a:rPr lang="en-GB" sz="1000" dirty="0" smtClean="0"/>
              <a:t>  - </a:t>
            </a:r>
            <a:r>
              <a:rPr lang="en-GB" sz="1000" i="1" dirty="0" smtClean="0"/>
              <a:t>very	</a:t>
            </a:r>
            <a:r>
              <a:rPr lang="en-GB" sz="1000" dirty="0" err="1" smtClean="0"/>
              <a:t>bastante</a:t>
            </a:r>
            <a:r>
              <a:rPr lang="en-GB" sz="1000" dirty="0" smtClean="0"/>
              <a:t> - </a:t>
            </a:r>
            <a:r>
              <a:rPr lang="en-GB" sz="1000" i="1" dirty="0" smtClean="0"/>
              <a:t>quite</a:t>
            </a:r>
            <a:r>
              <a:rPr lang="en-GB" sz="1000" dirty="0" smtClean="0"/>
              <a:t>  </a:t>
            </a:r>
          </a:p>
          <a:p>
            <a:r>
              <a:rPr lang="en-GB" sz="1000" dirty="0" smtClean="0"/>
              <a:t>a </a:t>
            </a:r>
            <a:r>
              <a:rPr lang="en-GB" sz="1000" dirty="0" err="1" smtClean="0"/>
              <a:t>veces</a:t>
            </a:r>
            <a:r>
              <a:rPr lang="en-GB" sz="1000" dirty="0" smtClean="0"/>
              <a:t> - </a:t>
            </a:r>
            <a:r>
              <a:rPr lang="en-GB" sz="1000" i="1" dirty="0" smtClean="0"/>
              <a:t>sometimes</a:t>
            </a:r>
            <a:r>
              <a:rPr lang="en-GB" sz="1000" dirty="0" smtClean="0"/>
              <a:t>  </a:t>
            </a:r>
            <a:r>
              <a:rPr lang="en-GB" sz="1000" dirty="0" err="1" smtClean="0"/>
              <a:t>nunca</a:t>
            </a:r>
            <a:r>
              <a:rPr lang="en-GB" sz="1000" dirty="0" smtClean="0"/>
              <a:t>-  </a:t>
            </a:r>
            <a:r>
              <a:rPr lang="en-GB" sz="1000" i="1" dirty="0" smtClean="0"/>
              <a:t>never</a:t>
            </a:r>
            <a:r>
              <a:rPr lang="en-GB" sz="1000" dirty="0" smtClean="0"/>
              <a:t>   </a:t>
            </a:r>
            <a:r>
              <a:rPr lang="en-GB" sz="1000" dirty="0" err="1" smtClean="0"/>
              <a:t>siempre</a:t>
            </a:r>
            <a:r>
              <a:rPr lang="en-GB" sz="1000" dirty="0" smtClean="0"/>
              <a:t> – </a:t>
            </a:r>
            <a:r>
              <a:rPr lang="en-GB" sz="1000" i="1" dirty="0" smtClean="0"/>
              <a:t>always </a:t>
            </a:r>
            <a:r>
              <a:rPr lang="en-GB" sz="1000" dirty="0" err="1" smtClean="0"/>
              <a:t>todavía</a:t>
            </a:r>
            <a:r>
              <a:rPr lang="en-GB" sz="1000" i="1" dirty="0" smtClean="0"/>
              <a:t> - still</a:t>
            </a:r>
            <a:endParaRPr lang="en-GB" sz="1000" dirty="0" smtClean="0"/>
          </a:p>
          <a:p>
            <a:r>
              <a:rPr lang="en-GB" sz="1000" dirty="0" err="1" smtClean="0"/>
              <a:t>normalmente</a:t>
            </a:r>
            <a:r>
              <a:rPr lang="en-GB" sz="1000" dirty="0" smtClean="0"/>
              <a:t> - </a:t>
            </a:r>
            <a:r>
              <a:rPr lang="en-GB" sz="1000" i="1" dirty="0" smtClean="0"/>
              <a:t>normally</a:t>
            </a:r>
            <a:r>
              <a:rPr lang="en-GB" sz="1000" dirty="0" smtClean="0"/>
              <a:t>   </a:t>
            </a:r>
          </a:p>
          <a:p>
            <a:r>
              <a:rPr lang="en-GB" sz="1000" dirty="0" smtClean="0"/>
              <a:t>a </a:t>
            </a:r>
            <a:r>
              <a:rPr lang="en-GB" sz="1000" dirty="0" err="1" smtClean="0"/>
              <a:t>menudo</a:t>
            </a:r>
            <a:r>
              <a:rPr lang="en-GB" sz="1000" dirty="0" smtClean="0"/>
              <a:t> – </a:t>
            </a:r>
            <a:r>
              <a:rPr lang="en-GB" sz="1000" i="1" dirty="0" smtClean="0"/>
              <a:t>often    </a:t>
            </a:r>
            <a:r>
              <a:rPr lang="en-GB" sz="1000" dirty="0" err="1" smtClean="0"/>
              <a:t>aún</a:t>
            </a:r>
            <a:r>
              <a:rPr lang="en-GB" sz="1000" i="1" dirty="0" smtClean="0"/>
              <a:t> – yet</a:t>
            </a:r>
          </a:p>
          <a:p>
            <a:r>
              <a:rPr lang="en-GB" sz="1000" b="1" u="sng" dirty="0" smtClean="0"/>
              <a:t>Sequencing words</a:t>
            </a:r>
          </a:p>
          <a:p>
            <a:r>
              <a:rPr lang="en-GB" sz="1000" dirty="0" err="1" smtClean="0"/>
              <a:t>primero</a:t>
            </a:r>
            <a:r>
              <a:rPr lang="en-GB" sz="1000" i="1" dirty="0" smtClean="0"/>
              <a:t> – first of all </a:t>
            </a:r>
          </a:p>
          <a:p>
            <a:r>
              <a:rPr lang="en-GB" sz="1000" dirty="0" err="1" smtClean="0"/>
              <a:t>después</a:t>
            </a:r>
            <a:r>
              <a:rPr lang="en-GB" sz="1000" i="1" dirty="0" smtClean="0"/>
              <a:t> – afterwards </a:t>
            </a:r>
          </a:p>
          <a:p>
            <a:r>
              <a:rPr lang="en-GB" sz="1000" dirty="0" err="1" smtClean="0"/>
              <a:t>luego</a:t>
            </a:r>
            <a:r>
              <a:rPr lang="en-GB" sz="1000" i="1" dirty="0" smtClean="0"/>
              <a:t> – later</a:t>
            </a:r>
          </a:p>
          <a:p>
            <a:r>
              <a:rPr lang="en-GB" sz="1000" dirty="0" err="1" smtClean="0"/>
              <a:t>finalmente</a:t>
            </a:r>
            <a:r>
              <a:rPr lang="en-GB" sz="1000" i="1" dirty="0" smtClean="0"/>
              <a:t> – finally </a:t>
            </a:r>
          </a:p>
          <a:p>
            <a:r>
              <a:rPr lang="en-GB" sz="1000" b="1" u="sng" dirty="0" smtClean="0"/>
              <a:t>Key adjectives</a:t>
            </a:r>
          </a:p>
          <a:p>
            <a:r>
              <a:rPr lang="en-GB" sz="1000" dirty="0" err="1" smtClean="0"/>
              <a:t>divertido</a:t>
            </a:r>
            <a:r>
              <a:rPr lang="en-GB" sz="1000" dirty="0" smtClean="0"/>
              <a:t>  /a  – </a:t>
            </a:r>
            <a:r>
              <a:rPr lang="en-GB" sz="1000" i="1" dirty="0" smtClean="0"/>
              <a:t>fun</a:t>
            </a:r>
          </a:p>
          <a:p>
            <a:r>
              <a:rPr lang="en-GB" sz="1000" dirty="0" err="1" smtClean="0"/>
              <a:t>aburrido</a:t>
            </a:r>
            <a:r>
              <a:rPr lang="en-GB" sz="1000" dirty="0" smtClean="0"/>
              <a:t>   /a  - </a:t>
            </a:r>
            <a:r>
              <a:rPr lang="en-GB" sz="1000" i="1" dirty="0" smtClean="0"/>
              <a:t>boring</a:t>
            </a:r>
          </a:p>
          <a:p>
            <a:r>
              <a:rPr lang="en-GB" sz="1000" dirty="0" err="1" smtClean="0"/>
              <a:t>gracioso</a:t>
            </a:r>
            <a:r>
              <a:rPr lang="en-GB" sz="1000" dirty="0" smtClean="0"/>
              <a:t>   /a  – </a:t>
            </a:r>
            <a:r>
              <a:rPr lang="en-GB" sz="1000" i="1" dirty="0" smtClean="0"/>
              <a:t>funny</a:t>
            </a:r>
          </a:p>
          <a:p>
            <a:r>
              <a:rPr lang="en-GB" sz="1000" dirty="0" err="1" smtClean="0"/>
              <a:t>grande</a:t>
            </a:r>
            <a:r>
              <a:rPr lang="en-GB" sz="1000" dirty="0" smtClean="0"/>
              <a:t> – </a:t>
            </a:r>
            <a:r>
              <a:rPr lang="en-GB" sz="1000" i="1" dirty="0" smtClean="0"/>
              <a:t>big</a:t>
            </a:r>
          </a:p>
          <a:p>
            <a:r>
              <a:rPr lang="en-GB" sz="1000" dirty="0" err="1" smtClean="0"/>
              <a:t>pequeño</a:t>
            </a:r>
            <a:r>
              <a:rPr lang="en-GB" sz="1000" dirty="0" smtClean="0"/>
              <a:t>  /a   – </a:t>
            </a:r>
            <a:r>
              <a:rPr lang="en-GB" sz="1000" i="1" dirty="0" smtClean="0"/>
              <a:t>small</a:t>
            </a:r>
          </a:p>
          <a:p>
            <a:r>
              <a:rPr lang="en-GB" sz="1000" dirty="0" err="1" smtClean="0"/>
              <a:t>simpático</a:t>
            </a:r>
            <a:r>
              <a:rPr lang="en-GB" sz="1000" dirty="0" smtClean="0"/>
              <a:t>  /a – </a:t>
            </a:r>
            <a:r>
              <a:rPr lang="en-GB" sz="1000" i="1" dirty="0" smtClean="0"/>
              <a:t>nice</a:t>
            </a:r>
          </a:p>
          <a:p>
            <a:r>
              <a:rPr lang="en-GB" sz="1000" dirty="0" err="1" smtClean="0"/>
              <a:t>antipático</a:t>
            </a:r>
            <a:r>
              <a:rPr lang="en-GB" sz="1000" dirty="0" smtClean="0"/>
              <a:t> /a – </a:t>
            </a:r>
            <a:r>
              <a:rPr lang="en-GB" sz="1000" i="1" dirty="0" smtClean="0"/>
              <a:t>unpleasant</a:t>
            </a:r>
          </a:p>
          <a:p>
            <a:r>
              <a:rPr lang="en-GB" sz="1000" dirty="0" err="1" smtClean="0"/>
              <a:t>interesante</a:t>
            </a:r>
            <a:r>
              <a:rPr lang="en-GB" sz="1000" dirty="0" smtClean="0"/>
              <a:t> – </a:t>
            </a:r>
            <a:r>
              <a:rPr lang="en-GB" sz="1000" i="1" dirty="0" smtClean="0"/>
              <a:t>interesting</a:t>
            </a:r>
          </a:p>
          <a:p>
            <a:r>
              <a:rPr lang="en-GB" sz="1000" dirty="0" err="1" smtClean="0"/>
              <a:t>importante</a:t>
            </a:r>
            <a:r>
              <a:rPr lang="en-GB" sz="1000" dirty="0" smtClean="0"/>
              <a:t> – </a:t>
            </a:r>
            <a:r>
              <a:rPr lang="en-GB" sz="1000" i="1" dirty="0" smtClean="0"/>
              <a:t>important</a:t>
            </a:r>
          </a:p>
          <a:p>
            <a:r>
              <a:rPr lang="en-GB" sz="1000" b="1" u="sng" dirty="0" smtClean="0"/>
              <a:t>Connectives</a:t>
            </a:r>
          </a:p>
          <a:p>
            <a:r>
              <a:rPr lang="en-GB" sz="1000" dirty="0" smtClean="0"/>
              <a:t>y – </a:t>
            </a:r>
            <a:r>
              <a:rPr lang="en-GB" sz="1000" i="1" dirty="0" smtClean="0"/>
              <a:t>and</a:t>
            </a:r>
            <a:r>
              <a:rPr lang="en-GB" sz="1000" dirty="0" smtClean="0"/>
              <a:t>	</a:t>
            </a:r>
          </a:p>
          <a:p>
            <a:r>
              <a:rPr lang="en-GB" sz="1000" dirty="0" err="1" smtClean="0"/>
              <a:t>pero</a:t>
            </a:r>
            <a:r>
              <a:rPr lang="en-GB" sz="1000" dirty="0" smtClean="0"/>
              <a:t> – </a:t>
            </a:r>
            <a:r>
              <a:rPr lang="en-GB" sz="1000" i="1" dirty="0" smtClean="0"/>
              <a:t>but</a:t>
            </a:r>
            <a:r>
              <a:rPr lang="en-GB" sz="1000" dirty="0" smtClean="0"/>
              <a:t>	</a:t>
            </a:r>
          </a:p>
          <a:p>
            <a:r>
              <a:rPr lang="en-GB" sz="1000" dirty="0" smtClean="0"/>
              <a:t>o – </a:t>
            </a:r>
            <a:r>
              <a:rPr lang="en-GB" sz="1000" i="1" dirty="0" smtClean="0"/>
              <a:t>or</a:t>
            </a:r>
            <a:r>
              <a:rPr lang="en-GB" sz="1000" dirty="0" smtClean="0"/>
              <a:t>	</a:t>
            </a:r>
          </a:p>
          <a:p>
            <a:r>
              <a:rPr lang="en-GB" sz="1000" dirty="0" err="1" smtClean="0"/>
              <a:t>porque</a:t>
            </a:r>
            <a:r>
              <a:rPr lang="en-GB" sz="1000" dirty="0" smtClean="0"/>
              <a:t> – </a:t>
            </a:r>
            <a:r>
              <a:rPr lang="en-GB" sz="1000" i="1" dirty="0" smtClean="0"/>
              <a:t>because</a:t>
            </a:r>
          </a:p>
          <a:p>
            <a:r>
              <a:rPr lang="en-GB" sz="1000" dirty="0" err="1" smtClean="0"/>
              <a:t>aunque</a:t>
            </a:r>
            <a:r>
              <a:rPr lang="en-GB" sz="1000" dirty="0" smtClean="0"/>
              <a:t> – </a:t>
            </a:r>
            <a:r>
              <a:rPr lang="en-GB" sz="1000" i="1" dirty="0" smtClean="0"/>
              <a:t>although</a:t>
            </a:r>
          </a:p>
          <a:p>
            <a:r>
              <a:rPr lang="en-GB" sz="1000" dirty="0" err="1" smtClean="0"/>
              <a:t>además</a:t>
            </a:r>
            <a:r>
              <a:rPr lang="en-GB" sz="1000" dirty="0" smtClean="0"/>
              <a:t> – </a:t>
            </a:r>
            <a:r>
              <a:rPr lang="en-GB" sz="1000" i="1" dirty="0" smtClean="0"/>
              <a:t>furthermore  </a:t>
            </a:r>
          </a:p>
          <a:p>
            <a:r>
              <a:rPr lang="en-GB" sz="1000" dirty="0" err="1" smtClean="0"/>
              <a:t>por</a:t>
            </a:r>
            <a:r>
              <a:rPr lang="en-GB" sz="1000" dirty="0" smtClean="0"/>
              <a:t> lo </a:t>
            </a:r>
            <a:r>
              <a:rPr lang="en-GB" sz="1000" dirty="0" err="1" smtClean="0"/>
              <a:t>tanto</a:t>
            </a:r>
            <a:r>
              <a:rPr lang="en-GB" sz="1000" dirty="0" smtClean="0"/>
              <a:t> – </a:t>
            </a:r>
            <a:r>
              <a:rPr lang="en-GB" sz="1000" i="1" dirty="0" smtClean="0"/>
              <a:t>therefore</a:t>
            </a:r>
          </a:p>
          <a:p>
            <a:r>
              <a:rPr lang="en-GB" sz="1000" dirty="0" smtClean="0"/>
              <a:t>sin embargo – </a:t>
            </a:r>
            <a:r>
              <a:rPr lang="en-GB" sz="1000" i="1" dirty="0" smtClean="0"/>
              <a:t>however </a:t>
            </a:r>
          </a:p>
          <a:p>
            <a:r>
              <a:rPr lang="en-GB" sz="1000" b="1" u="sng" dirty="0" smtClean="0"/>
              <a:t>Past tense – 1</a:t>
            </a:r>
            <a:r>
              <a:rPr lang="en-GB" sz="1000" b="1" u="sng" baseline="30000" dirty="0" smtClean="0"/>
              <a:t>st</a:t>
            </a:r>
            <a:r>
              <a:rPr lang="en-GB" sz="1000" b="1" u="sng" dirty="0" smtClean="0"/>
              <a:t> person important verbs</a:t>
            </a:r>
          </a:p>
          <a:p>
            <a:r>
              <a:rPr lang="en-GB" sz="1000" dirty="0" err="1" smtClean="0"/>
              <a:t>Fui</a:t>
            </a:r>
            <a:r>
              <a:rPr lang="en-GB" sz="1000" dirty="0" smtClean="0"/>
              <a:t> – I went	</a:t>
            </a:r>
            <a:r>
              <a:rPr lang="en-GB" sz="1000" dirty="0" err="1" smtClean="0"/>
              <a:t>Comí</a:t>
            </a:r>
            <a:r>
              <a:rPr lang="en-GB" sz="1000" dirty="0" smtClean="0"/>
              <a:t> – I ate</a:t>
            </a:r>
          </a:p>
          <a:p>
            <a:r>
              <a:rPr lang="en-GB" sz="1000" dirty="0" err="1" smtClean="0"/>
              <a:t>Bebí</a:t>
            </a:r>
            <a:r>
              <a:rPr lang="en-GB" sz="1000" dirty="0" smtClean="0"/>
              <a:t> – I drank	Vi – I saw</a:t>
            </a:r>
          </a:p>
          <a:p>
            <a:r>
              <a:rPr lang="en-GB" sz="1000" dirty="0" err="1" smtClean="0"/>
              <a:t>Leí</a:t>
            </a:r>
            <a:r>
              <a:rPr lang="en-GB" sz="1000" dirty="0" smtClean="0"/>
              <a:t> – I read	</a:t>
            </a:r>
            <a:r>
              <a:rPr lang="en-GB" sz="1000" dirty="0" err="1" smtClean="0"/>
              <a:t>Nadé</a:t>
            </a:r>
            <a:r>
              <a:rPr lang="en-GB" sz="1000" dirty="0" smtClean="0"/>
              <a:t> – I swam</a:t>
            </a:r>
          </a:p>
          <a:p>
            <a:r>
              <a:rPr lang="en-GB" sz="1000" dirty="0" err="1" smtClean="0"/>
              <a:t>Jugué</a:t>
            </a:r>
            <a:r>
              <a:rPr lang="en-GB" sz="1000" dirty="0" smtClean="0"/>
              <a:t> – I played	</a:t>
            </a:r>
            <a:r>
              <a:rPr lang="en-GB" sz="1000" dirty="0" err="1" smtClean="0"/>
              <a:t>Compré</a:t>
            </a:r>
            <a:r>
              <a:rPr lang="en-GB" sz="1000" dirty="0" smtClean="0"/>
              <a:t> – I bought</a:t>
            </a:r>
          </a:p>
          <a:p>
            <a:r>
              <a:rPr lang="en-GB" sz="1000" dirty="0" err="1" smtClean="0"/>
              <a:t>Visité</a:t>
            </a:r>
            <a:r>
              <a:rPr lang="en-GB" sz="1000" dirty="0" smtClean="0"/>
              <a:t> -  visited	</a:t>
            </a:r>
            <a:r>
              <a:rPr lang="en-GB" sz="1000" dirty="0" err="1" smtClean="0"/>
              <a:t>Tuve</a:t>
            </a:r>
            <a:r>
              <a:rPr lang="en-GB" sz="1000" dirty="0" smtClean="0"/>
              <a:t> – I had</a:t>
            </a:r>
          </a:p>
          <a:p>
            <a:r>
              <a:rPr lang="en-GB" sz="1000" b="1" u="sng" dirty="0" smtClean="0"/>
              <a:t>Future tense using </a:t>
            </a:r>
            <a:r>
              <a:rPr lang="en-GB" sz="1000" b="1" u="sng" dirty="0" err="1" smtClean="0"/>
              <a:t>ir</a:t>
            </a:r>
            <a:endParaRPr lang="en-GB" sz="1000" b="1" u="sng" dirty="0" smtClean="0"/>
          </a:p>
          <a:p>
            <a:r>
              <a:rPr lang="en-GB" sz="1000" dirty="0" err="1" smtClean="0"/>
              <a:t>Voy</a:t>
            </a:r>
            <a:r>
              <a:rPr lang="en-GB" sz="1000" dirty="0" smtClean="0"/>
              <a:t> a + infinitive – I’m going to …</a:t>
            </a:r>
          </a:p>
          <a:p>
            <a:r>
              <a:rPr lang="en-GB" sz="1000" dirty="0" err="1" smtClean="0"/>
              <a:t>Va</a:t>
            </a:r>
            <a:r>
              <a:rPr lang="en-GB" sz="1000" dirty="0" smtClean="0"/>
              <a:t> a + infinitive – he/she is going to ..</a:t>
            </a:r>
          </a:p>
          <a:p>
            <a:r>
              <a:rPr lang="en-GB" sz="1000" dirty="0" err="1" smtClean="0"/>
              <a:t>Vamos</a:t>
            </a:r>
            <a:r>
              <a:rPr lang="en-GB" sz="1000" dirty="0" smtClean="0"/>
              <a:t> a + infinitive–We’re going to..</a:t>
            </a:r>
          </a:p>
          <a:p>
            <a:r>
              <a:rPr lang="en-GB" sz="1000" b="1" u="sng" dirty="0" smtClean="0"/>
              <a:t>The conditional – I would</a:t>
            </a:r>
          </a:p>
          <a:p>
            <a:r>
              <a:rPr lang="en-GB" sz="1000" dirty="0" smtClean="0"/>
              <a:t>1</a:t>
            </a:r>
            <a:r>
              <a:rPr lang="en-GB" sz="1000" baseline="30000" dirty="0" smtClean="0"/>
              <a:t>st</a:t>
            </a:r>
            <a:r>
              <a:rPr lang="en-GB" sz="1000" dirty="0" smtClean="0"/>
              <a:t> and 3</a:t>
            </a:r>
            <a:r>
              <a:rPr lang="en-GB" sz="1000" baseline="30000" dirty="0" smtClean="0"/>
              <a:t>rd</a:t>
            </a:r>
            <a:r>
              <a:rPr lang="en-GB" sz="1000" dirty="0" smtClean="0"/>
              <a:t> person -  infinitive </a:t>
            </a:r>
            <a:r>
              <a:rPr lang="en-GB" sz="1000" b="1" dirty="0" smtClean="0"/>
              <a:t>+ </a:t>
            </a:r>
            <a:r>
              <a:rPr lang="en-GB" sz="1000" b="1" dirty="0" err="1" smtClean="0"/>
              <a:t>ía</a:t>
            </a:r>
            <a:endParaRPr lang="en-GB" sz="1000" b="1" dirty="0" smtClean="0"/>
          </a:p>
          <a:p>
            <a:r>
              <a:rPr lang="en-GB" sz="1000" dirty="0" smtClean="0"/>
              <a:t>      </a:t>
            </a:r>
            <a:r>
              <a:rPr lang="en-GB" sz="1000" dirty="0" err="1" smtClean="0"/>
              <a:t>Compraría</a:t>
            </a:r>
            <a:r>
              <a:rPr lang="en-GB" sz="1000" dirty="0" smtClean="0"/>
              <a:t> – I/he/she would buy</a:t>
            </a:r>
          </a:p>
          <a:p>
            <a:r>
              <a:rPr lang="en-GB" sz="1000" dirty="0" smtClean="0"/>
              <a:t>                </a:t>
            </a:r>
            <a:r>
              <a:rPr lang="en-GB" sz="1000" dirty="0" err="1" smtClean="0"/>
              <a:t>Iría</a:t>
            </a:r>
            <a:r>
              <a:rPr lang="en-GB" sz="1000" dirty="0" smtClean="0"/>
              <a:t> – I/he/she would go </a:t>
            </a:r>
          </a:p>
          <a:p>
            <a:endParaRPr lang="en-GB" sz="1000" dirty="0" smtClean="0"/>
          </a:p>
          <a:p>
            <a:endParaRPr lang="en-GB" sz="10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4572008" y="0"/>
            <a:ext cx="2285992" cy="9171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u="sng" spc="200" dirty="0" smtClean="0"/>
              <a:t>Español</a:t>
            </a:r>
            <a:endParaRPr lang="en-GB" sz="1100" b="1" u="sng" spc="200" dirty="0" smtClean="0"/>
          </a:p>
          <a:p>
            <a:r>
              <a:rPr lang="en-GB" sz="1000" b="1" u="sng" dirty="0" smtClean="0"/>
              <a:t>Present tense – first person</a:t>
            </a:r>
          </a:p>
          <a:p>
            <a:r>
              <a:rPr lang="en-GB" sz="1000" dirty="0" smtClean="0"/>
              <a:t>Me </a:t>
            </a:r>
            <a:r>
              <a:rPr lang="en-GB" sz="1000" dirty="0" err="1" smtClean="0"/>
              <a:t>llamo</a:t>
            </a:r>
            <a:r>
              <a:rPr lang="en-GB" sz="1000" dirty="0" smtClean="0"/>
              <a:t> – I am called    </a:t>
            </a:r>
            <a:r>
              <a:rPr lang="en-GB" sz="1000" dirty="0" err="1" smtClean="0"/>
              <a:t>Tengo</a:t>
            </a:r>
            <a:r>
              <a:rPr lang="en-GB" sz="1000" dirty="0" smtClean="0"/>
              <a:t> – I have</a:t>
            </a:r>
          </a:p>
          <a:p>
            <a:r>
              <a:rPr lang="en-GB" sz="1000" dirty="0" smtClean="0"/>
              <a:t>Soy – I am               </a:t>
            </a:r>
            <a:r>
              <a:rPr lang="en-GB" sz="1000" dirty="0" err="1" smtClean="0"/>
              <a:t>Estoy</a:t>
            </a:r>
            <a:r>
              <a:rPr lang="en-GB" sz="1000" dirty="0" smtClean="0"/>
              <a:t> – I am (position)</a:t>
            </a:r>
          </a:p>
          <a:p>
            <a:r>
              <a:rPr lang="en-GB" sz="1000" dirty="0" smtClean="0"/>
              <a:t>Vivo en – I live in    </a:t>
            </a:r>
            <a:r>
              <a:rPr lang="en-GB" sz="1000" dirty="0" err="1" smtClean="0"/>
              <a:t>Quiero</a:t>
            </a:r>
            <a:r>
              <a:rPr lang="en-GB" sz="1000" dirty="0" smtClean="0"/>
              <a:t> – I want</a:t>
            </a:r>
          </a:p>
          <a:p>
            <a:r>
              <a:rPr lang="en-GB" sz="1000" dirty="0" err="1" smtClean="0"/>
              <a:t>Necesito</a:t>
            </a:r>
            <a:r>
              <a:rPr lang="en-GB" sz="1000" dirty="0" smtClean="0"/>
              <a:t> – I need   </a:t>
            </a:r>
            <a:r>
              <a:rPr lang="en-GB" sz="1000" dirty="0" err="1" smtClean="0"/>
              <a:t>Juego</a:t>
            </a:r>
            <a:r>
              <a:rPr lang="en-GB" sz="1000" dirty="0" smtClean="0"/>
              <a:t> – I play</a:t>
            </a:r>
          </a:p>
          <a:p>
            <a:r>
              <a:rPr lang="en-GB" sz="1000" dirty="0" smtClean="0"/>
              <a:t>Leo – I read              </a:t>
            </a:r>
            <a:r>
              <a:rPr lang="en-GB" sz="1000" dirty="0" err="1" smtClean="0"/>
              <a:t>Veo</a:t>
            </a:r>
            <a:r>
              <a:rPr lang="en-GB" sz="1000" dirty="0" smtClean="0"/>
              <a:t> – I watch </a:t>
            </a:r>
          </a:p>
          <a:p>
            <a:r>
              <a:rPr lang="en-GB" sz="1000" b="1" u="sng" dirty="0" smtClean="0"/>
              <a:t>Opinions </a:t>
            </a:r>
          </a:p>
          <a:p>
            <a:r>
              <a:rPr lang="en-GB" sz="1000" dirty="0" smtClean="0"/>
              <a:t>Me </a:t>
            </a:r>
            <a:r>
              <a:rPr lang="en-GB" sz="1000" dirty="0" err="1" smtClean="0"/>
              <a:t>gusta</a:t>
            </a:r>
            <a:r>
              <a:rPr lang="en-GB" sz="1000" dirty="0" smtClean="0"/>
              <a:t> (n) – I like</a:t>
            </a:r>
          </a:p>
          <a:p>
            <a:r>
              <a:rPr lang="en-GB" sz="1000" dirty="0" smtClean="0"/>
              <a:t>Me </a:t>
            </a:r>
            <a:r>
              <a:rPr lang="en-GB" sz="1000" dirty="0" err="1" smtClean="0"/>
              <a:t>encanta</a:t>
            </a:r>
            <a:r>
              <a:rPr lang="en-GB" sz="1000" dirty="0" smtClean="0"/>
              <a:t> (n) – I love</a:t>
            </a:r>
          </a:p>
          <a:p>
            <a:r>
              <a:rPr lang="en-GB" sz="1000" dirty="0" err="1" smtClean="0"/>
              <a:t>Odio</a:t>
            </a:r>
            <a:r>
              <a:rPr lang="en-GB" sz="1000" dirty="0" smtClean="0"/>
              <a:t> – I hate</a:t>
            </a:r>
          </a:p>
          <a:p>
            <a:r>
              <a:rPr lang="en-GB" sz="1000" dirty="0" err="1" smtClean="0"/>
              <a:t>Creo</a:t>
            </a:r>
            <a:r>
              <a:rPr lang="en-GB" sz="1000" dirty="0" smtClean="0"/>
              <a:t> </a:t>
            </a:r>
            <a:r>
              <a:rPr lang="en-GB" sz="1000" dirty="0" err="1" smtClean="0"/>
              <a:t>que</a:t>
            </a:r>
            <a:r>
              <a:rPr lang="en-GB" sz="1000" dirty="0" smtClean="0"/>
              <a:t> – I think that</a:t>
            </a:r>
          </a:p>
          <a:p>
            <a:r>
              <a:rPr lang="en-GB" sz="1000" dirty="0" err="1" smtClean="0"/>
              <a:t>Pienso</a:t>
            </a:r>
            <a:r>
              <a:rPr lang="en-GB" sz="1000" dirty="0" smtClean="0"/>
              <a:t> </a:t>
            </a:r>
            <a:r>
              <a:rPr lang="en-GB" sz="1000" dirty="0" err="1" smtClean="0"/>
              <a:t>que</a:t>
            </a:r>
            <a:r>
              <a:rPr lang="en-GB" sz="1000" dirty="0" smtClean="0"/>
              <a:t> – I think that</a:t>
            </a:r>
          </a:p>
          <a:p>
            <a:r>
              <a:rPr lang="en-GB" sz="1000" b="1" u="sng" dirty="0" smtClean="0"/>
              <a:t>Adverbs</a:t>
            </a:r>
          </a:p>
          <a:p>
            <a:r>
              <a:rPr lang="en-GB" sz="1000" dirty="0" err="1" smtClean="0"/>
              <a:t>muy</a:t>
            </a:r>
            <a:r>
              <a:rPr lang="en-GB" sz="1000" dirty="0" smtClean="0"/>
              <a:t>  - </a:t>
            </a:r>
            <a:r>
              <a:rPr lang="en-GB" sz="1000" i="1" dirty="0" smtClean="0"/>
              <a:t>very	</a:t>
            </a:r>
            <a:r>
              <a:rPr lang="en-GB" sz="1000" dirty="0" err="1" smtClean="0"/>
              <a:t>bastante</a:t>
            </a:r>
            <a:r>
              <a:rPr lang="en-GB" sz="1000" dirty="0" smtClean="0"/>
              <a:t> - </a:t>
            </a:r>
            <a:r>
              <a:rPr lang="en-GB" sz="1000" i="1" dirty="0" smtClean="0"/>
              <a:t>quite</a:t>
            </a:r>
            <a:r>
              <a:rPr lang="en-GB" sz="1000" dirty="0" smtClean="0"/>
              <a:t>  </a:t>
            </a:r>
          </a:p>
          <a:p>
            <a:r>
              <a:rPr lang="en-GB" sz="1000" dirty="0" smtClean="0"/>
              <a:t>a </a:t>
            </a:r>
            <a:r>
              <a:rPr lang="en-GB" sz="1000" dirty="0" err="1" smtClean="0"/>
              <a:t>veces</a:t>
            </a:r>
            <a:r>
              <a:rPr lang="en-GB" sz="1000" dirty="0" smtClean="0"/>
              <a:t> - </a:t>
            </a:r>
            <a:r>
              <a:rPr lang="en-GB" sz="1000" i="1" dirty="0" smtClean="0"/>
              <a:t>sometimes</a:t>
            </a:r>
            <a:r>
              <a:rPr lang="en-GB" sz="1000" dirty="0" smtClean="0"/>
              <a:t>  </a:t>
            </a:r>
            <a:r>
              <a:rPr lang="en-GB" sz="1000" dirty="0" err="1" smtClean="0"/>
              <a:t>nunca</a:t>
            </a:r>
            <a:r>
              <a:rPr lang="en-GB" sz="1000" dirty="0" smtClean="0"/>
              <a:t>-  </a:t>
            </a:r>
            <a:r>
              <a:rPr lang="en-GB" sz="1000" i="1" dirty="0" smtClean="0"/>
              <a:t>never</a:t>
            </a:r>
            <a:r>
              <a:rPr lang="en-GB" sz="1000" dirty="0" smtClean="0"/>
              <a:t>   </a:t>
            </a:r>
            <a:r>
              <a:rPr lang="en-GB" sz="1000" dirty="0" err="1" smtClean="0"/>
              <a:t>siempre</a:t>
            </a:r>
            <a:r>
              <a:rPr lang="en-GB" sz="1000" dirty="0" smtClean="0"/>
              <a:t> – </a:t>
            </a:r>
            <a:r>
              <a:rPr lang="en-GB" sz="1000" i="1" dirty="0" smtClean="0"/>
              <a:t>always </a:t>
            </a:r>
            <a:r>
              <a:rPr lang="en-GB" sz="1000" dirty="0" err="1" smtClean="0"/>
              <a:t>todavía</a:t>
            </a:r>
            <a:r>
              <a:rPr lang="en-GB" sz="1000" i="1" dirty="0" smtClean="0"/>
              <a:t> - still</a:t>
            </a:r>
            <a:endParaRPr lang="en-GB" sz="1000" dirty="0" smtClean="0"/>
          </a:p>
          <a:p>
            <a:r>
              <a:rPr lang="en-GB" sz="1000" dirty="0" err="1" smtClean="0"/>
              <a:t>normalmente</a:t>
            </a:r>
            <a:r>
              <a:rPr lang="en-GB" sz="1000" dirty="0" smtClean="0"/>
              <a:t> - </a:t>
            </a:r>
            <a:r>
              <a:rPr lang="en-GB" sz="1000" i="1" dirty="0" smtClean="0"/>
              <a:t>normally</a:t>
            </a:r>
            <a:r>
              <a:rPr lang="en-GB" sz="1000" dirty="0" smtClean="0"/>
              <a:t>   </a:t>
            </a:r>
          </a:p>
          <a:p>
            <a:r>
              <a:rPr lang="en-GB" sz="1000" dirty="0" smtClean="0"/>
              <a:t>a </a:t>
            </a:r>
            <a:r>
              <a:rPr lang="en-GB" sz="1000" dirty="0" err="1" smtClean="0"/>
              <a:t>menudo</a:t>
            </a:r>
            <a:r>
              <a:rPr lang="en-GB" sz="1000" dirty="0" smtClean="0"/>
              <a:t> – </a:t>
            </a:r>
            <a:r>
              <a:rPr lang="en-GB" sz="1000" i="1" dirty="0" smtClean="0"/>
              <a:t>often    </a:t>
            </a:r>
            <a:r>
              <a:rPr lang="en-GB" sz="1000" dirty="0" err="1" smtClean="0"/>
              <a:t>aún</a:t>
            </a:r>
            <a:r>
              <a:rPr lang="en-GB" sz="1000" i="1" dirty="0" smtClean="0"/>
              <a:t> – yet</a:t>
            </a:r>
          </a:p>
          <a:p>
            <a:r>
              <a:rPr lang="en-GB" sz="1000" b="1" u="sng" dirty="0" smtClean="0"/>
              <a:t>Sequencing words</a:t>
            </a:r>
          </a:p>
          <a:p>
            <a:r>
              <a:rPr lang="en-GB" sz="1000" dirty="0" err="1" smtClean="0"/>
              <a:t>primero</a:t>
            </a:r>
            <a:r>
              <a:rPr lang="en-GB" sz="1000" i="1" dirty="0" smtClean="0"/>
              <a:t> – first of all </a:t>
            </a:r>
          </a:p>
          <a:p>
            <a:r>
              <a:rPr lang="en-GB" sz="1000" dirty="0" err="1" smtClean="0"/>
              <a:t>después</a:t>
            </a:r>
            <a:r>
              <a:rPr lang="en-GB" sz="1000" i="1" dirty="0" smtClean="0"/>
              <a:t> – afterwards </a:t>
            </a:r>
          </a:p>
          <a:p>
            <a:r>
              <a:rPr lang="en-GB" sz="1000" dirty="0" err="1" smtClean="0"/>
              <a:t>luego</a:t>
            </a:r>
            <a:r>
              <a:rPr lang="en-GB" sz="1000" i="1" dirty="0" smtClean="0"/>
              <a:t> – later</a:t>
            </a:r>
          </a:p>
          <a:p>
            <a:r>
              <a:rPr lang="en-GB" sz="1000" dirty="0" err="1" smtClean="0"/>
              <a:t>finalmente</a:t>
            </a:r>
            <a:r>
              <a:rPr lang="en-GB" sz="1000" i="1" dirty="0" smtClean="0"/>
              <a:t> – finally </a:t>
            </a:r>
          </a:p>
          <a:p>
            <a:r>
              <a:rPr lang="en-GB" sz="1000" b="1" u="sng" dirty="0" smtClean="0"/>
              <a:t>Key adjectives</a:t>
            </a:r>
          </a:p>
          <a:p>
            <a:r>
              <a:rPr lang="en-GB" sz="1000" dirty="0" err="1" smtClean="0"/>
              <a:t>divertido</a:t>
            </a:r>
            <a:r>
              <a:rPr lang="en-GB" sz="1000" dirty="0" smtClean="0"/>
              <a:t>  /a  – </a:t>
            </a:r>
            <a:r>
              <a:rPr lang="en-GB" sz="1000" i="1" dirty="0" smtClean="0"/>
              <a:t>fun</a:t>
            </a:r>
          </a:p>
          <a:p>
            <a:r>
              <a:rPr lang="en-GB" sz="1000" dirty="0" err="1" smtClean="0"/>
              <a:t>aburrido</a:t>
            </a:r>
            <a:r>
              <a:rPr lang="en-GB" sz="1000" dirty="0" smtClean="0"/>
              <a:t>   /a  - </a:t>
            </a:r>
            <a:r>
              <a:rPr lang="en-GB" sz="1000" i="1" dirty="0" smtClean="0"/>
              <a:t>boring</a:t>
            </a:r>
          </a:p>
          <a:p>
            <a:r>
              <a:rPr lang="en-GB" sz="1000" dirty="0" err="1" smtClean="0"/>
              <a:t>gracioso</a:t>
            </a:r>
            <a:r>
              <a:rPr lang="en-GB" sz="1000" dirty="0" smtClean="0"/>
              <a:t>   /a  – </a:t>
            </a:r>
            <a:r>
              <a:rPr lang="en-GB" sz="1000" i="1" dirty="0" smtClean="0"/>
              <a:t>funny</a:t>
            </a:r>
          </a:p>
          <a:p>
            <a:r>
              <a:rPr lang="en-GB" sz="1000" dirty="0" err="1" smtClean="0"/>
              <a:t>grande</a:t>
            </a:r>
            <a:r>
              <a:rPr lang="en-GB" sz="1000" dirty="0" smtClean="0"/>
              <a:t> – </a:t>
            </a:r>
            <a:r>
              <a:rPr lang="en-GB" sz="1000" i="1" dirty="0" smtClean="0"/>
              <a:t>big</a:t>
            </a:r>
          </a:p>
          <a:p>
            <a:r>
              <a:rPr lang="en-GB" sz="1000" dirty="0" err="1" smtClean="0"/>
              <a:t>pequeño</a:t>
            </a:r>
            <a:r>
              <a:rPr lang="en-GB" sz="1000" dirty="0" smtClean="0"/>
              <a:t>  /a   – </a:t>
            </a:r>
            <a:r>
              <a:rPr lang="en-GB" sz="1000" i="1" dirty="0" smtClean="0"/>
              <a:t>small</a:t>
            </a:r>
          </a:p>
          <a:p>
            <a:r>
              <a:rPr lang="en-GB" sz="1000" dirty="0" err="1" smtClean="0"/>
              <a:t>simpático</a:t>
            </a:r>
            <a:r>
              <a:rPr lang="en-GB" sz="1000" dirty="0" smtClean="0"/>
              <a:t>  /a – </a:t>
            </a:r>
            <a:r>
              <a:rPr lang="en-GB" sz="1000" i="1" dirty="0" smtClean="0"/>
              <a:t>nice</a:t>
            </a:r>
          </a:p>
          <a:p>
            <a:r>
              <a:rPr lang="en-GB" sz="1000" dirty="0" err="1" smtClean="0"/>
              <a:t>antipático</a:t>
            </a:r>
            <a:r>
              <a:rPr lang="en-GB" sz="1000" dirty="0" smtClean="0"/>
              <a:t> /a – </a:t>
            </a:r>
            <a:r>
              <a:rPr lang="en-GB" sz="1000" i="1" dirty="0" smtClean="0"/>
              <a:t>unpleasant</a:t>
            </a:r>
          </a:p>
          <a:p>
            <a:r>
              <a:rPr lang="en-GB" sz="1000" dirty="0" err="1" smtClean="0"/>
              <a:t>interesante</a:t>
            </a:r>
            <a:r>
              <a:rPr lang="en-GB" sz="1000" dirty="0" smtClean="0"/>
              <a:t> – </a:t>
            </a:r>
            <a:r>
              <a:rPr lang="en-GB" sz="1000" i="1" dirty="0" smtClean="0"/>
              <a:t>interesting</a:t>
            </a:r>
          </a:p>
          <a:p>
            <a:r>
              <a:rPr lang="en-GB" sz="1000" dirty="0" err="1" smtClean="0"/>
              <a:t>importante</a:t>
            </a:r>
            <a:r>
              <a:rPr lang="en-GB" sz="1000" dirty="0" smtClean="0"/>
              <a:t> – </a:t>
            </a:r>
            <a:r>
              <a:rPr lang="en-GB" sz="1000" i="1" dirty="0" smtClean="0"/>
              <a:t>important</a:t>
            </a:r>
          </a:p>
          <a:p>
            <a:r>
              <a:rPr lang="en-GB" sz="1000" b="1" u="sng" dirty="0" smtClean="0"/>
              <a:t>Connectives</a:t>
            </a:r>
          </a:p>
          <a:p>
            <a:r>
              <a:rPr lang="en-GB" sz="1000" dirty="0" smtClean="0"/>
              <a:t>y – </a:t>
            </a:r>
            <a:r>
              <a:rPr lang="en-GB" sz="1000" i="1" dirty="0" smtClean="0"/>
              <a:t>and</a:t>
            </a:r>
            <a:r>
              <a:rPr lang="en-GB" sz="1000" dirty="0" smtClean="0"/>
              <a:t>	</a:t>
            </a:r>
          </a:p>
          <a:p>
            <a:r>
              <a:rPr lang="en-GB" sz="1000" dirty="0" err="1" smtClean="0"/>
              <a:t>pero</a:t>
            </a:r>
            <a:r>
              <a:rPr lang="en-GB" sz="1000" dirty="0" smtClean="0"/>
              <a:t> – </a:t>
            </a:r>
            <a:r>
              <a:rPr lang="en-GB" sz="1000" i="1" dirty="0" smtClean="0"/>
              <a:t>but</a:t>
            </a:r>
            <a:r>
              <a:rPr lang="en-GB" sz="1000" dirty="0" smtClean="0"/>
              <a:t>	</a:t>
            </a:r>
          </a:p>
          <a:p>
            <a:r>
              <a:rPr lang="en-GB" sz="1000" dirty="0" smtClean="0"/>
              <a:t>o – </a:t>
            </a:r>
            <a:r>
              <a:rPr lang="en-GB" sz="1000" i="1" dirty="0" smtClean="0"/>
              <a:t>or</a:t>
            </a:r>
            <a:r>
              <a:rPr lang="en-GB" sz="1000" dirty="0" smtClean="0"/>
              <a:t>	</a:t>
            </a:r>
          </a:p>
          <a:p>
            <a:r>
              <a:rPr lang="en-GB" sz="1000" dirty="0" err="1" smtClean="0"/>
              <a:t>porque</a:t>
            </a:r>
            <a:r>
              <a:rPr lang="en-GB" sz="1000" dirty="0" smtClean="0"/>
              <a:t> – </a:t>
            </a:r>
            <a:r>
              <a:rPr lang="en-GB" sz="1000" i="1" dirty="0" smtClean="0"/>
              <a:t>because</a:t>
            </a:r>
          </a:p>
          <a:p>
            <a:r>
              <a:rPr lang="en-GB" sz="1000" dirty="0" err="1" smtClean="0"/>
              <a:t>aunque</a:t>
            </a:r>
            <a:r>
              <a:rPr lang="en-GB" sz="1000" dirty="0" smtClean="0"/>
              <a:t> – </a:t>
            </a:r>
            <a:r>
              <a:rPr lang="en-GB" sz="1000" i="1" dirty="0" smtClean="0"/>
              <a:t>although</a:t>
            </a:r>
          </a:p>
          <a:p>
            <a:r>
              <a:rPr lang="en-GB" sz="1000" dirty="0" err="1" smtClean="0"/>
              <a:t>además</a:t>
            </a:r>
            <a:r>
              <a:rPr lang="en-GB" sz="1000" dirty="0" smtClean="0"/>
              <a:t> – </a:t>
            </a:r>
            <a:r>
              <a:rPr lang="en-GB" sz="1000" i="1" dirty="0" smtClean="0"/>
              <a:t>furthermore  </a:t>
            </a:r>
          </a:p>
          <a:p>
            <a:r>
              <a:rPr lang="en-GB" sz="1000" dirty="0" err="1" smtClean="0"/>
              <a:t>por</a:t>
            </a:r>
            <a:r>
              <a:rPr lang="en-GB" sz="1000" dirty="0" smtClean="0"/>
              <a:t> lo </a:t>
            </a:r>
            <a:r>
              <a:rPr lang="en-GB" sz="1000" dirty="0" err="1" smtClean="0"/>
              <a:t>tanto</a:t>
            </a:r>
            <a:r>
              <a:rPr lang="en-GB" sz="1000" dirty="0" smtClean="0"/>
              <a:t> – </a:t>
            </a:r>
            <a:r>
              <a:rPr lang="en-GB" sz="1000" i="1" dirty="0" smtClean="0"/>
              <a:t>therefore</a:t>
            </a:r>
          </a:p>
          <a:p>
            <a:r>
              <a:rPr lang="en-GB" sz="1000" dirty="0" smtClean="0"/>
              <a:t>sin embargo – </a:t>
            </a:r>
            <a:r>
              <a:rPr lang="en-GB" sz="1000" i="1" dirty="0" smtClean="0"/>
              <a:t>however </a:t>
            </a:r>
          </a:p>
          <a:p>
            <a:r>
              <a:rPr lang="en-GB" sz="1000" b="1" u="sng" dirty="0" smtClean="0"/>
              <a:t>Past tense – 1</a:t>
            </a:r>
            <a:r>
              <a:rPr lang="en-GB" sz="1000" b="1" u="sng" baseline="30000" dirty="0" smtClean="0"/>
              <a:t>st</a:t>
            </a:r>
            <a:r>
              <a:rPr lang="en-GB" sz="1000" b="1" u="sng" dirty="0" smtClean="0"/>
              <a:t> person important verbs</a:t>
            </a:r>
          </a:p>
          <a:p>
            <a:r>
              <a:rPr lang="en-GB" sz="1000" dirty="0" err="1" smtClean="0"/>
              <a:t>Fui</a:t>
            </a:r>
            <a:r>
              <a:rPr lang="en-GB" sz="1000" dirty="0" smtClean="0"/>
              <a:t> – I went	</a:t>
            </a:r>
            <a:r>
              <a:rPr lang="en-GB" sz="1000" dirty="0" err="1" smtClean="0"/>
              <a:t>Comí</a:t>
            </a:r>
            <a:r>
              <a:rPr lang="en-GB" sz="1000" dirty="0" smtClean="0"/>
              <a:t> – I ate</a:t>
            </a:r>
          </a:p>
          <a:p>
            <a:r>
              <a:rPr lang="en-GB" sz="1000" dirty="0" err="1" smtClean="0"/>
              <a:t>Bebí</a:t>
            </a:r>
            <a:r>
              <a:rPr lang="en-GB" sz="1000" dirty="0" smtClean="0"/>
              <a:t> – I drank	Vi – I saw</a:t>
            </a:r>
          </a:p>
          <a:p>
            <a:r>
              <a:rPr lang="en-GB" sz="1000" dirty="0" err="1" smtClean="0"/>
              <a:t>Leí</a:t>
            </a:r>
            <a:r>
              <a:rPr lang="en-GB" sz="1000" dirty="0" smtClean="0"/>
              <a:t> – I read	</a:t>
            </a:r>
            <a:r>
              <a:rPr lang="en-GB" sz="1000" dirty="0" err="1" smtClean="0"/>
              <a:t>Nadé</a:t>
            </a:r>
            <a:r>
              <a:rPr lang="en-GB" sz="1000" dirty="0" smtClean="0"/>
              <a:t> – I swam</a:t>
            </a:r>
          </a:p>
          <a:p>
            <a:r>
              <a:rPr lang="en-GB" sz="1000" dirty="0" err="1" smtClean="0"/>
              <a:t>Jugué</a:t>
            </a:r>
            <a:r>
              <a:rPr lang="en-GB" sz="1000" dirty="0" smtClean="0"/>
              <a:t> – I played	</a:t>
            </a:r>
            <a:r>
              <a:rPr lang="en-GB" sz="1000" dirty="0" err="1" smtClean="0"/>
              <a:t>Compré</a:t>
            </a:r>
            <a:r>
              <a:rPr lang="en-GB" sz="1000" dirty="0" smtClean="0"/>
              <a:t> – I bought</a:t>
            </a:r>
          </a:p>
          <a:p>
            <a:r>
              <a:rPr lang="en-GB" sz="1000" dirty="0" err="1" smtClean="0"/>
              <a:t>Visité</a:t>
            </a:r>
            <a:r>
              <a:rPr lang="en-GB" sz="1000" dirty="0" smtClean="0"/>
              <a:t> -  visited	</a:t>
            </a:r>
            <a:r>
              <a:rPr lang="en-GB" sz="1000" dirty="0" err="1" smtClean="0"/>
              <a:t>Tuve</a:t>
            </a:r>
            <a:r>
              <a:rPr lang="en-GB" sz="1000" dirty="0" smtClean="0"/>
              <a:t> – I had</a:t>
            </a:r>
          </a:p>
          <a:p>
            <a:r>
              <a:rPr lang="en-GB" sz="1000" b="1" u="sng" dirty="0" smtClean="0"/>
              <a:t>Future tense using </a:t>
            </a:r>
            <a:r>
              <a:rPr lang="en-GB" sz="1000" b="1" u="sng" dirty="0" err="1" smtClean="0"/>
              <a:t>ir</a:t>
            </a:r>
            <a:endParaRPr lang="en-GB" sz="1000" b="1" u="sng" dirty="0" smtClean="0"/>
          </a:p>
          <a:p>
            <a:r>
              <a:rPr lang="en-GB" sz="1000" dirty="0" err="1" smtClean="0"/>
              <a:t>Voy</a:t>
            </a:r>
            <a:r>
              <a:rPr lang="en-GB" sz="1000" dirty="0" smtClean="0"/>
              <a:t> a + infinitive – I’m going to …</a:t>
            </a:r>
          </a:p>
          <a:p>
            <a:r>
              <a:rPr lang="en-GB" sz="1000" dirty="0" err="1" smtClean="0"/>
              <a:t>Va</a:t>
            </a:r>
            <a:r>
              <a:rPr lang="en-GB" sz="1000" dirty="0" smtClean="0"/>
              <a:t> a + infinitive – he/she is going to ..</a:t>
            </a:r>
          </a:p>
          <a:p>
            <a:r>
              <a:rPr lang="en-GB" sz="1000" dirty="0" err="1" smtClean="0"/>
              <a:t>Vamos</a:t>
            </a:r>
            <a:r>
              <a:rPr lang="en-GB" sz="1000" dirty="0" smtClean="0"/>
              <a:t> a + infinitive–We’re going to..</a:t>
            </a:r>
          </a:p>
          <a:p>
            <a:r>
              <a:rPr lang="en-GB" sz="1000" b="1" u="sng" dirty="0" smtClean="0"/>
              <a:t>The conditional – I would</a:t>
            </a:r>
          </a:p>
          <a:p>
            <a:r>
              <a:rPr lang="en-GB" sz="1000" dirty="0" smtClean="0"/>
              <a:t>1</a:t>
            </a:r>
            <a:r>
              <a:rPr lang="en-GB" sz="1000" baseline="30000" dirty="0" smtClean="0"/>
              <a:t>st</a:t>
            </a:r>
            <a:r>
              <a:rPr lang="en-GB" sz="1000" dirty="0" smtClean="0"/>
              <a:t> and 3</a:t>
            </a:r>
            <a:r>
              <a:rPr lang="en-GB" sz="1000" baseline="30000" dirty="0" smtClean="0"/>
              <a:t>rd</a:t>
            </a:r>
            <a:r>
              <a:rPr lang="en-GB" sz="1000" dirty="0" smtClean="0"/>
              <a:t> person -  infinitive </a:t>
            </a:r>
            <a:r>
              <a:rPr lang="en-GB" sz="1000" b="1" dirty="0" smtClean="0"/>
              <a:t>+ </a:t>
            </a:r>
            <a:r>
              <a:rPr lang="en-GB" sz="1000" b="1" dirty="0" err="1" smtClean="0"/>
              <a:t>ía</a:t>
            </a:r>
            <a:endParaRPr lang="en-GB" sz="1000" b="1" dirty="0" smtClean="0"/>
          </a:p>
          <a:p>
            <a:r>
              <a:rPr lang="en-GB" sz="1000" dirty="0" smtClean="0"/>
              <a:t>      </a:t>
            </a:r>
            <a:r>
              <a:rPr lang="en-GB" sz="1000" dirty="0" err="1" smtClean="0"/>
              <a:t>Compraría</a:t>
            </a:r>
            <a:r>
              <a:rPr lang="en-GB" sz="1000" dirty="0" smtClean="0"/>
              <a:t> – I/he/she would buy</a:t>
            </a:r>
          </a:p>
          <a:p>
            <a:r>
              <a:rPr lang="en-GB" sz="1000" dirty="0" smtClean="0"/>
              <a:t>                </a:t>
            </a:r>
            <a:r>
              <a:rPr lang="en-GB" sz="1000" dirty="0" err="1" smtClean="0"/>
              <a:t>Iría</a:t>
            </a:r>
            <a:r>
              <a:rPr lang="en-GB" sz="1000" dirty="0" smtClean="0"/>
              <a:t> – I/he/she would go </a:t>
            </a:r>
          </a:p>
          <a:p>
            <a:endParaRPr lang="en-GB" sz="1000" dirty="0" smtClean="0"/>
          </a:p>
          <a:p>
            <a:endParaRPr lang="en-GB" sz="1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1286</Words>
  <Application>Microsoft Office PowerPoint</Application>
  <PresentationFormat>On-screen Show (4:3)</PresentationFormat>
  <Paragraphs>235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kaz</dc:creator>
  <cp:lastModifiedBy>Authorised User</cp:lastModifiedBy>
  <cp:revision>38</cp:revision>
  <cp:lastPrinted>2013-06-14T10:28:03Z</cp:lastPrinted>
  <dcterms:created xsi:type="dcterms:W3CDTF">2013-05-25T13:47:13Z</dcterms:created>
  <dcterms:modified xsi:type="dcterms:W3CDTF">2014-07-03T12:55:54Z</dcterms:modified>
</cp:coreProperties>
</file>