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59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70" y="36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CE44C-5B19-4AF4-94D9-1729BE9FF372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44E99-77CF-45D9-BFE7-B2774C8C33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5219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44E99-77CF-45D9-BFE7-B2774C8C33E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2084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Swanwick</a:t>
            </a:r>
            <a:r>
              <a:rPr lang="en-GB" smtClean="0"/>
              <a:t> Hall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44E99-77CF-45D9-BFE7-B2774C8C33E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060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57E93-DE83-40B7-8A8E-515677C89D8A}" type="datetimeFigureOut">
              <a:rPr lang="en-US" smtClean="0"/>
              <a:pPr/>
              <a:t>7/8/2014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4198" y="352113"/>
            <a:ext cx="1872209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 smtClean="0"/>
              <a:t>Marking </a:t>
            </a:r>
            <a:endParaRPr lang="en-GB" sz="1000" b="1" u="sng" dirty="0"/>
          </a:p>
          <a:p>
            <a:r>
              <a:rPr lang="en-GB" sz="900" b="1" dirty="0" smtClean="0"/>
              <a:t>1</a:t>
            </a:r>
            <a:r>
              <a:rPr lang="en-GB" sz="900" dirty="0" smtClean="0"/>
              <a:t>. Which connective will you use in your next piece of work? </a:t>
            </a:r>
          </a:p>
          <a:p>
            <a:r>
              <a:rPr lang="en-GB" sz="900" b="1" dirty="0"/>
              <a:t>2</a:t>
            </a:r>
            <a:r>
              <a:rPr lang="en-GB" sz="900" dirty="0"/>
              <a:t>. Correct the spellings. </a:t>
            </a:r>
          </a:p>
          <a:p>
            <a:r>
              <a:rPr lang="en-GB" sz="900" b="1" dirty="0" smtClean="0"/>
              <a:t>3</a:t>
            </a:r>
            <a:r>
              <a:rPr lang="en-GB" sz="900" dirty="0" smtClean="0"/>
              <a:t>. Translate the sentences to show you understand. </a:t>
            </a:r>
          </a:p>
          <a:p>
            <a:r>
              <a:rPr lang="en-GB" sz="900" b="1" dirty="0" smtClean="0"/>
              <a:t>4</a:t>
            </a:r>
            <a:r>
              <a:rPr lang="en-GB" sz="900" dirty="0" smtClean="0"/>
              <a:t>. Double check adjectives. Correct the circled items. </a:t>
            </a:r>
          </a:p>
          <a:p>
            <a:r>
              <a:rPr lang="en-GB" sz="900" b="1" dirty="0" smtClean="0"/>
              <a:t>5</a:t>
            </a:r>
            <a:r>
              <a:rPr lang="en-GB" sz="900" dirty="0" smtClean="0"/>
              <a:t>.  Use the phrase given in your next piece of work. Complete the example. </a:t>
            </a:r>
          </a:p>
          <a:p>
            <a:r>
              <a:rPr lang="en-GB" sz="900" b="1" dirty="0" smtClean="0"/>
              <a:t>6</a:t>
            </a:r>
            <a:r>
              <a:rPr lang="en-GB" sz="900" dirty="0" smtClean="0"/>
              <a:t>. Choose </a:t>
            </a:r>
            <a:r>
              <a:rPr lang="en-GB" sz="900" b="1" dirty="0" smtClean="0"/>
              <a:t>three</a:t>
            </a:r>
            <a:r>
              <a:rPr lang="en-GB" sz="900" dirty="0" smtClean="0"/>
              <a:t> new infinitives from the dictionary that you can use with the phrase given. </a:t>
            </a:r>
          </a:p>
          <a:p>
            <a:r>
              <a:rPr lang="en-GB" sz="900" b="1" dirty="0" smtClean="0"/>
              <a:t>7</a:t>
            </a:r>
            <a:r>
              <a:rPr lang="en-GB" sz="900" dirty="0" smtClean="0"/>
              <a:t>. Where does the adjective go in French? Write two examples. </a:t>
            </a:r>
          </a:p>
          <a:p>
            <a:r>
              <a:rPr lang="en-GB" sz="900" b="1" dirty="0" smtClean="0"/>
              <a:t>8</a:t>
            </a:r>
            <a:r>
              <a:rPr lang="en-GB" sz="900" dirty="0" smtClean="0"/>
              <a:t>. Learn </a:t>
            </a:r>
            <a:r>
              <a:rPr lang="en-GB" sz="900" b="1" dirty="0" smtClean="0"/>
              <a:t>two</a:t>
            </a:r>
            <a:r>
              <a:rPr lang="en-GB" sz="900" dirty="0" smtClean="0"/>
              <a:t> of these phrases from memory. If you tell them to me in a week, I will send a postcard. </a:t>
            </a:r>
          </a:p>
          <a:p>
            <a:r>
              <a:rPr lang="en-GB" sz="900" b="1" dirty="0" smtClean="0"/>
              <a:t>9</a:t>
            </a:r>
            <a:r>
              <a:rPr lang="en-GB" sz="900" dirty="0" smtClean="0"/>
              <a:t>. Try to copy more closely the rules of the language when you are speaking. Focus on ….</a:t>
            </a:r>
          </a:p>
          <a:p>
            <a:r>
              <a:rPr lang="en-GB" sz="900" b="1" dirty="0" smtClean="0"/>
              <a:t>10</a:t>
            </a:r>
            <a:r>
              <a:rPr lang="en-GB" sz="900" dirty="0" smtClean="0"/>
              <a:t>. Extend your answers. What extra </a:t>
            </a:r>
            <a:r>
              <a:rPr lang="en-GB" sz="900" b="1" dirty="0" smtClean="0"/>
              <a:t>opinions/connectives</a:t>
            </a:r>
            <a:r>
              <a:rPr lang="en-GB" sz="900" dirty="0" smtClean="0"/>
              <a:t> will you add next time? </a:t>
            </a:r>
          </a:p>
          <a:p>
            <a:r>
              <a:rPr lang="en-GB" sz="900" b="1" dirty="0" smtClean="0"/>
              <a:t>11</a:t>
            </a:r>
            <a:r>
              <a:rPr lang="en-GB" sz="900" dirty="0" smtClean="0"/>
              <a:t>. Try now to express more complex opinions. Will you use </a:t>
            </a:r>
            <a:r>
              <a:rPr lang="en-GB" sz="900" i="1" dirty="0" smtClean="0"/>
              <a:t>je </a:t>
            </a:r>
            <a:r>
              <a:rPr lang="en-GB" sz="900" i="1" dirty="0" err="1" smtClean="0"/>
              <a:t>pense</a:t>
            </a:r>
            <a:r>
              <a:rPr lang="en-GB" sz="900" i="1" dirty="0" smtClean="0"/>
              <a:t> </a:t>
            </a:r>
            <a:r>
              <a:rPr lang="en-GB" sz="900" i="1" dirty="0" err="1" smtClean="0"/>
              <a:t>que</a:t>
            </a:r>
            <a:r>
              <a:rPr lang="en-GB" sz="900" i="1" dirty="0"/>
              <a:t>,</a:t>
            </a:r>
            <a:r>
              <a:rPr lang="en-GB" sz="900" i="1" dirty="0" smtClean="0"/>
              <a:t> à </a:t>
            </a:r>
            <a:r>
              <a:rPr lang="en-GB" sz="900" i="1" dirty="0" err="1" smtClean="0"/>
              <a:t>mon</a:t>
            </a:r>
            <a:r>
              <a:rPr lang="en-GB" sz="900" i="1" dirty="0" smtClean="0"/>
              <a:t> </a:t>
            </a:r>
            <a:r>
              <a:rPr lang="en-GB" sz="900" i="1" dirty="0" err="1" smtClean="0"/>
              <a:t>avis</a:t>
            </a:r>
            <a:r>
              <a:rPr lang="en-GB" sz="900" i="1" dirty="0" smtClean="0"/>
              <a:t> </a:t>
            </a:r>
            <a:r>
              <a:rPr lang="en-GB" sz="900" dirty="0" smtClean="0"/>
              <a:t>or something different in your next piece? Write an example.</a:t>
            </a:r>
          </a:p>
          <a:p>
            <a:r>
              <a:rPr lang="en-GB" sz="900" b="1" dirty="0" smtClean="0"/>
              <a:t>12</a:t>
            </a:r>
            <a:r>
              <a:rPr lang="en-GB" sz="900" dirty="0" smtClean="0"/>
              <a:t>. Express your opinion in your work. Use </a:t>
            </a:r>
            <a:r>
              <a:rPr lang="en-GB" sz="900" dirty="0" err="1" smtClean="0"/>
              <a:t>j’aime</a:t>
            </a:r>
            <a:r>
              <a:rPr lang="en-GB" sz="900" dirty="0" smtClean="0"/>
              <a:t> . Write an example. </a:t>
            </a:r>
          </a:p>
          <a:p>
            <a:r>
              <a:rPr lang="en-GB" sz="900" b="1" dirty="0" smtClean="0"/>
              <a:t>13</a:t>
            </a:r>
            <a:r>
              <a:rPr lang="en-GB" sz="900" dirty="0" smtClean="0"/>
              <a:t>. Proof read your work before submitting. Correct the circled mistakes in this piece. </a:t>
            </a:r>
          </a:p>
          <a:p>
            <a:r>
              <a:rPr lang="en-GB" sz="900" b="1" dirty="0" smtClean="0"/>
              <a:t>14</a:t>
            </a:r>
            <a:r>
              <a:rPr lang="en-GB" sz="900" dirty="0" smtClean="0"/>
              <a:t>. Double check accents, as they are important for meaning. Where should the accents go on  these words?</a:t>
            </a:r>
          </a:p>
          <a:p>
            <a:r>
              <a:rPr lang="en-GB" sz="900" b="1" dirty="0" smtClean="0"/>
              <a:t>15</a:t>
            </a:r>
            <a:r>
              <a:rPr lang="en-GB" sz="900" dirty="0" smtClean="0"/>
              <a:t>. Complete the verb grid. </a:t>
            </a:r>
          </a:p>
          <a:p>
            <a:r>
              <a:rPr lang="en-GB" sz="900" b="1" dirty="0" smtClean="0"/>
              <a:t>16</a:t>
            </a:r>
            <a:r>
              <a:rPr lang="en-GB" sz="900" dirty="0" smtClean="0"/>
              <a:t>. What </a:t>
            </a:r>
            <a:r>
              <a:rPr lang="en-GB" sz="900" i="1" dirty="0" smtClean="0"/>
              <a:t>future tense</a:t>
            </a:r>
            <a:r>
              <a:rPr lang="en-GB" sz="900" dirty="0" smtClean="0"/>
              <a:t> sentence could you include? Translate the examples. </a:t>
            </a:r>
          </a:p>
          <a:p>
            <a:r>
              <a:rPr lang="en-GB" sz="900" b="1" dirty="0" smtClean="0"/>
              <a:t>17</a:t>
            </a:r>
            <a:r>
              <a:rPr lang="en-GB" sz="900" dirty="0" smtClean="0"/>
              <a:t>. What </a:t>
            </a:r>
            <a:r>
              <a:rPr lang="en-GB" sz="900" i="1" dirty="0" smtClean="0"/>
              <a:t>past tense </a:t>
            </a:r>
            <a:r>
              <a:rPr lang="en-GB" sz="900" dirty="0" smtClean="0"/>
              <a:t>sentence could you include? Translate the examples. </a:t>
            </a:r>
            <a:endParaRPr lang="en-GB" sz="900" dirty="0"/>
          </a:p>
          <a:p>
            <a:r>
              <a:rPr lang="en-GB" sz="900" b="1" dirty="0" smtClean="0"/>
              <a:t>18</a:t>
            </a:r>
            <a:r>
              <a:rPr lang="en-GB" sz="900" dirty="0" smtClean="0"/>
              <a:t>. What </a:t>
            </a:r>
            <a:r>
              <a:rPr lang="en-GB" sz="900" i="1" dirty="0" smtClean="0"/>
              <a:t>conditional sentence </a:t>
            </a:r>
            <a:r>
              <a:rPr lang="en-GB" sz="900" dirty="0" smtClean="0"/>
              <a:t>could you include? Translate the examples. </a:t>
            </a:r>
          </a:p>
          <a:p>
            <a:r>
              <a:rPr lang="en-GB" sz="900" b="1" dirty="0" smtClean="0"/>
              <a:t>19</a:t>
            </a:r>
            <a:r>
              <a:rPr lang="en-GB" sz="900" dirty="0" smtClean="0"/>
              <a:t>. Structure your ideas more carefully, as the meaning is not always clear. Choose two sequencing words you could use next time. </a:t>
            </a:r>
          </a:p>
          <a:p>
            <a:r>
              <a:rPr lang="en-GB" sz="900" b="1" dirty="0" smtClean="0"/>
              <a:t>20</a:t>
            </a:r>
            <a:r>
              <a:rPr lang="en-GB" sz="900" dirty="0" smtClean="0"/>
              <a:t>. </a:t>
            </a:r>
            <a:r>
              <a:rPr lang="en-GB" sz="900" dirty="0"/>
              <a:t>Try to be more adventurous </a:t>
            </a:r>
            <a:r>
              <a:rPr lang="en-GB" sz="900" dirty="0" smtClean="0"/>
              <a:t>Find </a:t>
            </a:r>
            <a:r>
              <a:rPr lang="en-GB" sz="900" b="1" dirty="0" smtClean="0"/>
              <a:t>three new adjectives, verbs or nouns</a:t>
            </a:r>
            <a:r>
              <a:rPr lang="en-GB" sz="900" dirty="0"/>
              <a:t> </a:t>
            </a:r>
            <a:r>
              <a:rPr lang="en-GB" sz="900" dirty="0" smtClean="0"/>
              <a:t>from the dictionary on this topic.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8868" y="357158"/>
            <a:ext cx="1872209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u="sng" dirty="0"/>
              <a:t>Marking </a:t>
            </a:r>
          </a:p>
          <a:p>
            <a:r>
              <a:rPr lang="en-GB" sz="900" b="1" dirty="0"/>
              <a:t>1</a:t>
            </a:r>
            <a:r>
              <a:rPr lang="en-GB" sz="900" dirty="0"/>
              <a:t>. Which connective will you use in your next piece of work? </a:t>
            </a:r>
          </a:p>
          <a:p>
            <a:r>
              <a:rPr lang="en-GB" sz="900" b="1" dirty="0"/>
              <a:t>2</a:t>
            </a:r>
            <a:r>
              <a:rPr lang="en-GB" sz="900" dirty="0"/>
              <a:t>. Correct the spellings. </a:t>
            </a:r>
          </a:p>
          <a:p>
            <a:r>
              <a:rPr lang="en-GB" sz="900" b="1" dirty="0" smtClean="0"/>
              <a:t>3</a:t>
            </a:r>
            <a:r>
              <a:rPr lang="en-GB" sz="900" dirty="0"/>
              <a:t>. Translate the sentences to show you understand. </a:t>
            </a:r>
          </a:p>
          <a:p>
            <a:r>
              <a:rPr lang="en-GB" sz="900" b="1" dirty="0"/>
              <a:t>4</a:t>
            </a:r>
            <a:r>
              <a:rPr lang="en-GB" sz="900" dirty="0"/>
              <a:t>. Double check adjectives. Correct the circled items. </a:t>
            </a:r>
          </a:p>
          <a:p>
            <a:r>
              <a:rPr lang="en-GB" sz="900" b="1" dirty="0"/>
              <a:t>5</a:t>
            </a:r>
            <a:r>
              <a:rPr lang="en-GB" sz="900" dirty="0"/>
              <a:t>.  Use the phrase given in your next piece of work. Complete the example. </a:t>
            </a:r>
          </a:p>
          <a:p>
            <a:r>
              <a:rPr lang="en-GB" sz="900" b="1" dirty="0"/>
              <a:t>6</a:t>
            </a:r>
            <a:r>
              <a:rPr lang="en-GB" sz="900" dirty="0"/>
              <a:t>. Choose </a:t>
            </a:r>
            <a:r>
              <a:rPr lang="en-GB" sz="900" b="1" dirty="0"/>
              <a:t>three</a:t>
            </a:r>
            <a:r>
              <a:rPr lang="en-GB" sz="900" dirty="0"/>
              <a:t> new infinitives from the dictionary that you can use with the phrase given. </a:t>
            </a:r>
          </a:p>
          <a:p>
            <a:r>
              <a:rPr lang="en-GB" sz="900" b="1" dirty="0"/>
              <a:t>7</a:t>
            </a:r>
            <a:r>
              <a:rPr lang="en-GB" sz="900" dirty="0"/>
              <a:t>. Where does the adjective go in </a:t>
            </a:r>
            <a:r>
              <a:rPr lang="en-GB" sz="900" dirty="0" smtClean="0"/>
              <a:t>French? </a:t>
            </a:r>
            <a:r>
              <a:rPr lang="en-GB" sz="900" dirty="0"/>
              <a:t>Write two examples. </a:t>
            </a:r>
          </a:p>
          <a:p>
            <a:r>
              <a:rPr lang="en-GB" sz="900" b="1" dirty="0"/>
              <a:t>8</a:t>
            </a:r>
            <a:r>
              <a:rPr lang="en-GB" sz="900" dirty="0"/>
              <a:t>. Learn </a:t>
            </a:r>
            <a:r>
              <a:rPr lang="en-GB" sz="900" b="1" dirty="0"/>
              <a:t>two</a:t>
            </a:r>
            <a:r>
              <a:rPr lang="en-GB" sz="900" dirty="0"/>
              <a:t> of these phrases from memory. If you tell them to me in a week, I will send a postcard. </a:t>
            </a:r>
          </a:p>
          <a:p>
            <a:r>
              <a:rPr lang="en-GB" sz="900" b="1" dirty="0"/>
              <a:t>9</a:t>
            </a:r>
            <a:r>
              <a:rPr lang="en-GB" sz="900" dirty="0"/>
              <a:t>. Try to copy more closely the rules of the language when you are speaking. Focus on ….</a:t>
            </a:r>
          </a:p>
          <a:p>
            <a:r>
              <a:rPr lang="en-GB" sz="900" b="1" dirty="0"/>
              <a:t>10</a:t>
            </a:r>
            <a:r>
              <a:rPr lang="en-GB" sz="900" dirty="0"/>
              <a:t>. Extend your answers. What extra </a:t>
            </a:r>
            <a:r>
              <a:rPr lang="en-GB" sz="900" b="1" dirty="0"/>
              <a:t>opinions/connectives</a:t>
            </a:r>
            <a:r>
              <a:rPr lang="en-GB" sz="900" dirty="0"/>
              <a:t> will you add next time? </a:t>
            </a:r>
          </a:p>
          <a:p>
            <a:r>
              <a:rPr lang="en-GB" sz="900" b="1" dirty="0"/>
              <a:t>11</a:t>
            </a:r>
            <a:r>
              <a:rPr lang="en-GB" sz="900" dirty="0"/>
              <a:t>. Try now to express more complex opinions. Will you use </a:t>
            </a:r>
            <a:r>
              <a:rPr lang="en-GB" sz="900" i="1" dirty="0" smtClean="0"/>
              <a:t>je </a:t>
            </a:r>
            <a:r>
              <a:rPr lang="en-GB" sz="900" i="1" dirty="0" err="1" smtClean="0"/>
              <a:t>pense</a:t>
            </a:r>
            <a:r>
              <a:rPr lang="en-GB" sz="900" i="1" dirty="0" smtClean="0"/>
              <a:t> </a:t>
            </a:r>
            <a:r>
              <a:rPr lang="en-GB" sz="900" i="1" dirty="0" err="1" smtClean="0"/>
              <a:t>que</a:t>
            </a:r>
            <a:r>
              <a:rPr lang="en-GB" sz="900" i="1" dirty="0" smtClean="0"/>
              <a:t>, à </a:t>
            </a:r>
            <a:r>
              <a:rPr lang="en-GB" sz="900" i="1" dirty="0" err="1" smtClean="0"/>
              <a:t>mon</a:t>
            </a:r>
            <a:r>
              <a:rPr lang="en-GB" sz="900" i="1" dirty="0" smtClean="0"/>
              <a:t> </a:t>
            </a:r>
            <a:r>
              <a:rPr lang="en-GB" sz="900" i="1" dirty="0" err="1" smtClean="0"/>
              <a:t>avis</a:t>
            </a:r>
            <a:r>
              <a:rPr lang="en-GB" sz="900" i="1" dirty="0" smtClean="0"/>
              <a:t> </a:t>
            </a:r>
            <a:r>
              <a:rPr lang="en-GB" sz="900" dirty="0" smtClean="0"/>
              <a:t>or </a:t>
            </a:r>
            <a:r>
              <a:rPr lang="en-GB" sz="900" dirty="0"/>
              <a:t>something different in your next piece? Write an example.</a:t>
            </a:r>
          </a:p>
          <a:p>
            <a:r>
              <a:rPr lang="en-GB" sz="900" b="1" dirty="0"/>
              <a:t>12</a:t>
            </a:r>
            <a:r>
              <a:rPr lang="en-GB" sz="900" dirty="0"/>
              <a:t>. Express your opinion in your work. Use  </a:t>
            </a:r>
            <a:r>
              <a:rPr lang="en-GB" sz="900" dirty="0" err="1" smtClean="0"/>
              <a:t>j’aime</a:t>
            </a:r>
            <a:r>
              <a:rPr lang="en-GB" sz="900" dirty="0" smtClean="0"/>
              <a:t>. </a:t>
            </a:r>
            <a:r>
              <a:rPr lang="en-GB" sz="900" dirty="0"/>
              <a:t>Write an example. </a:t>
            </a:r>
          </a:p>
          <a:p>
            <a:r>
              <a:rPr lang="en-GB" sz="900" b="1" dirty="0"/>
              <a:t>13</a:t>
            </a:r>
            <a:r>
              <a:rPr lang="en-GB" sz="900" dirty="0"/>
              <a:t>. Proof read your work before submitting. Correct the circled mistakes in this piece. </a:t>
            </a:r>
          </a:p>
          <a:p>
            <a:r>
              <a:rPr lang="en-GB" sz="900" b="1" dirty="0"/>
              <a:t>14</a:t>
            </a:r>
            <a:r>
              <a:rPr lang="en-GB" sz="900" dirty="0"/>
              <a:t>. Double check accents, as they are important for meaning. Where should the accents go on  </a:t>
            </a:r>
            <a:r>
              <a:rPr lang="en-GB" sz="900" dirty="0" smtClean="0"/>
              <a:t>these words? </a:t>
            </a:r>
            <a:endParaRPr lang="en-GB" sz="900" dirty="0"/>
          </a:p>
          <a:p>
            <a:r>
              <a:rPr lang="en-GB" sz="900" b="1" dirty="0"/>
              <a:t>15</a:t>
            </a:r>
            <a:r>
              <a:rPr lang="en-GB" sz="900" dirty="0"/>
              <a:t>. Complete the verb grid. </a:t>
            </a:r>
          </a:p>
          <a:p>
            <a:r>
              <a:rPr lang="en-GB" sz="900" b="1" dirty="0"/>
              <a:t>16</a:t>
            </a:r>
            <a:r>
              <a:rPr lang="en-GB" sz="900" dirty="0"/>
              <a:t>. What </a:t>
            </a:r>
            <a:r>
              <a:rPr lang="en-GB" sz="900" i="1" dirty="0"/>
              <a:t>future tense</a:t>
            </a:r>
            <a:r>
              <a:rPr lang="en-GB" sz="900" dirty="0"/>
              <a:t> sentence could you include? Translate the examples. </a:t>
            </a:r>
          </a:p>
          <a:p>
            <a:r>
              <a:rPr lang="en-GB" sz="900" b="1" dirty="0"/>
              <a:t>17</a:t>
            </a:r>
            <a:r>
              <a:rPr lang="en-GB" sz="900" dirty="0"/>
              <a:t>. What </a:t>
            </a:r>
            <a:r>
              <a:rPr lang="en-GB" sz="900" i="1" dirty="0"/>
              <a:t>past tense </a:t>
            </a:r>
            <a:r>
              <a:rPr lang="en-GB" sz="900" dirty="0"/>
              <a:t>sentence could you include? Translate the examples. </a:t>
            </a:r>
          </a:p>
          <a:p>
            <a:r>
              <a:rPr lang="en-GB" sz="900" b="1" dirty="0"/>
              <a:t>18</a:t>
            </a:r>
            <a:r>
              <a:rPr lang="en-GB" sz="900" dirty="0"/>
              <a:t>. What conditional sentence could you include? Translate the examples. </a:t>
            </a:r>
          </a:p>
          <a:p>
            <a:r>
              <a:rPr lang="en-GB" sz="900" b="1" dirty="0"/>
              <a:t>19</a:t>
            </a:r>
            <a:r>
              <a:rPr lang="en-GB" sz="900" dirty="0"/>
              <a:t>. Structure your ideas more carefully, as the meaning is not always clear. Choose two sequencing words you could use next time. </a:t>
            </a:r>
          </a:p>
          <a:p>
            <a:r>
              <a:rPr lang="en-GB" sz="900" b="1" dirty="0"/>
              <a:t>20</a:t>
            </a:r>
            <a:r>
              <a:rPr lang="en-GB" sz="900" dirty="0"/>
              <a:t>. Try to be more adventurous Find </a:t>
            </a:r>
            <a:r>
              <a:rPr lang="en-GB" sz="900" b="1" dirty="0"/>
              <a:t>three new adjectives, verbs or nouns</a:t>
            </a:r>
            <a:r>
              <a:rPr lang="en-GB" sz="900" dirty="0"/>
              <a:t> from the dictionary on this topic.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6322" y="357158"/>
            <a:ext cx="1872209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u="sng" dirty="0"/>
              <a:t>Marking </a:t>
            </a:r>
          </a:p>
          <a:p>
            <a:r>
              <a:rPr lang="en-GB" sz="900" b="1" dirty="0"/>
              <a:t>1</a:t>
            </a:r>
            <a:r>
              <a:rPr lang="en-GB" sz="900" dirty="0"/>
              <a:t>. Which connective will you use in your next piece of work? </a:t>
            </a:r>
          </a:p>
          <a:p>
            <a:r>
              <a:rPr lang="en-GB" sz="900" b="1" dirty="0"/>
              <a:t>2</a:t>
            </a:r>
            <a:r>
              <a:rPr lang="en-GB" sz="900" dirty="0"/>
              <a:t>. Correct the spellings. </a:t>
            </a:r>
          </a:p>
          <a:p>
            <a:r>
              <a:rPr lang="en-GB" sz="900" b="1" dirty="0" smtClean="0"/>
              <a:t>3</a:t>
            </a:r>
            <a:r>
              <a:rPr lang="en-GB" sz="900" dirty="0"/>
              <a:t>. Translate the sentences to show you understand. </a:t>
            </a:r>
          </a:p>
          <a:p>
            <a:r>
              <a:rPr lang="en-GB" sz="900" b="1" dirty="0"/>
              <a:t>4</a:t>
            </a:r>
            <a:r>
              <a:rPr lang="en-GB" sz="900" dirty="0"/>
              <a:t>. Double check adjectives. Correct the circled items. </a:t>
            </a:r>
          </a:p>
          <a:p>
            <a:r>
              <a:rPr lang="en-GB" sz="900" b="1" dirty="0"/>
              <a:t>5</a:t>
            </a:r>
            <a:r>
              <a:rPr lang="en-GB" sz="900" dirty="0"/>
              <a:t>.  Use the phrase given in your next piece of work. Complete the example. </a:t>
            </a:r>
          </a:p>
          <a:p>
            <a:r>
              <a:rPr lang="en-GB" sz="900" b="1" dirty="0"/>
              <a:t>6</a:t>
            </a:r>
            <a:r>
              <a:rPr lang="en-GB" sz="900" dirty="0"/>
              <a:t>. Choose </a:t>
            </a:r>
            <a:r>
              <a:rPr lang="en-GB" sz="900" b="1" dirty="0"/>
              <a:t>three</a:t>
            </a:r>
            <a:r>
              <a:rPr lang="en-GB" sz="900" dirty="0"/>
              <a:t> new infinitives from the dictionary that you can use with the phrase given. </a:t>
            </a:r>
          </a:p>
          <a:p>
            <a:r>
              <a:rPr lang="en-GB" sz="900" b="1" dirty="0"/>
              <a:t>7</a:t>
            </a:r>
            <a:r>
              <a:rPr lang="en-GB" sz="900" dirty="0"/>
              <a:t>. Where does the adjective go in </a:t>
            </a:r>
            <a:r>
              <a:rPr lang="en-GB" sz="900" dirty="0" smtClean="0"/>
              <a:t>French? </a:t>
            </a:r>
            <a:r>
              <a:rPr lang="en-GB" sz="900" dirty="0"/>
              <a:t>Write two examples. </a:t>
            </a:r>
          </a:p>
          <a:p>
            <a:r>
              <a:rPr lang="en-GB" sz="900" b="1" dirty="0"/>
              <a:t>8</a:t>
            </a:r>
            <a:r>
              <a:rPr lang="en-GB" sz="900" dirty="0"/>
              <a:t>. Learn </a:t>
            </a:r>
            <a:r>
              <a:rPr lang="en-GB" sz="900" b="1" dirty="0"/>
              <a:t>two</a:t>
            </a:r>
            <a:r>
              <a:rPr lang="en-GB" sz="900" dirty="0"/>
              <a:t> of these phrases from memory. If you tell them to me in a week, I will send a postcard. </a:t>
            </a:r>
          </a:p>
          <a:p>
            <a:r>
              <a:rPr lang="en-GB" sz="900" b="1" dirty="0"/>
              <a:t>9</a:t>
            </a:r>
            <a:r>
              <a:rPr lang="en-GB" sz="900" dirty="0"/>
              <a:t>. Try to copy more closely the rules of the language when you are speaking. Focus on ….</a:t>
            </a:r>
          </a:p>
          <a:p>
            <a:r>
              <a:rPr lang="en-GB" sz="900" b="1" dirty="0"/>
              <a:t>10</a:t>
            </a:r>
            <a:r>
              <a:rPr lang="en-GB" sz="900" dirty="0"/>
              <a:t>. Extend your answers. What extra </a:t>
            </a:r>
            <a:r>
              <a:rPr lang="en-GB" sz="900" b="1" dirty="0"/>
              <a:t>opinions/connectives</a:t>
            </a:r>
            <a:r>
              <a:rPr lang="en-GB" sz="900" dirty="0"/>
              <a:t> will you add next time? </a:t>
            </a:r>
          </a:p>
          <a:p>
            <a:r>
              <a:rPr lang="en-GB" sz="900" b="1" dirty="0"/>
              <a:t>11</a:t>
            </a:r>
            <a:r>
              <a:rPr lang="en-GB" sz="900" dirty="0"/>
              <a:t>. Try now to express more complex opinions. Will you use </a:t>
            </a:r>
            <a:r>
              <a:rPr lang="en-GB" sz="900" i="1" dirty="0"/>
              <a:t> </a:t>
            </a:r>
            <a:r>
              <a:rPr lang="en-GB" sz="900" i="1" dirty="0" smtClean="0"/>
              <a:t>je </a:t>
            </a:r>
            <a:r>
              <a:rPr lang="en-GB" sz="900" i="1" dirty="0" err="1" smtClean="0"/>
              <a:t>pense</a:t>
            </a:r>
            <a:r>
              <a:rPr lang="en-GB" sz="900" i="1" dirty="0" smtClean="0"/>
              <a:t> </a:t>
            </a:r>
            <a:r>
              <a:rPr lang="en-GB" sz="900" i="1" dirty="0" err="1" smtClean="0"/>
              <a:t>que</a:t>
            </a:r>
            <a:r>
              <a:rPr lang="en-GB" sz="900" i="1" dirty="0" smtClean="0"/>
              <a:t>, à </a:t>
            </a:r>
            <a:r>
              <a:rPr lang="en-GB" sz="900" i="1" dirty="0" err="1" smtClean="0"/>
              <a:t>mon</a:t>
            </a:r>
            <a:r>
              <a:rPr lang="en-GB" sz="900" i="1" dirty="0" smtClean="0"/>
              <a:t> </a:t>
            </a:r>
            <a:r>
              <a:rPr lang="en-GB" sz="900" i="1" dirty="0" err="1" smtClean="0"/>
              <a:t>avis</a:t>
            </a:r>
            <a:r>
              <a:rPr lang="en-GB" sz="900" i="1" dirty="0" smtClean="0"/>
              <a:t> </a:t>
            </a:r>
            <a:r>
              <a:rPr lang="en-GB" sz="900" dirty="0" smtClean="0"/>
              <a:t>or </a:t>
            </a:r>
            <a:r>
              <a:rPr lang="en-GB" sz="900" dirty="0"/>
              <a:t>something different in your next piece? Write an example.</a:t>
            </a:r>
          </a:p>
          <a:p>
            <a:r>
              <a:rPr lang="en-GB" sz="900" b="1" dirty="0"/>
              <a:t>12</a:t>
            </a:r>
            <a:r>
              <a:rPr lang="en-GB" sz="900" dirty="0"/>
              <a:t>. Express your opinion in your work. Use  </a:t>
            </a:r>
            <a:r>
              <a:rPr lang="en-GB" sz="900" dirty="0" err="1" smtClean="0"/>
              <a:t>j’aime</a:t>
            </a:r>
            <a:r>
              <a:rPr lang="en-GB" sz="900" dirty="0" smtClean="0"/>
              <a:t>. </a:t>
            </a:r>
            <a:r>
              <a:rPr lang="en-GB" sz="900" dirty="0"/>
              <a:t>Write an example. </a:t>
            </a:r>
          </a:p>
          <a:p>
            <a:r>
              <a:rPr lang="en-GB" sz="900" b="1" dirty="0"/>
              <a:t>13</a:t>
            </a:r>
            <a:r>
              <a:rPr lang="en-GB" sz="900" dirty="0"/>
              <a:t>. Proof read your work before submitting. Correct the circled mistakes in this piece. </a:t>
            </a:r>
          </a:p>
          <a:p>
            <a:r>
              <a:rPr lang="en-GB" sz="900" b="1" dirty="0"/>
              <a:t>14</a:t>
            </a:r>
            <a:r>
              <a:rPr lang="en-GB" sz="900" dirty="0"/>
              <a:t>. Double check accents, as they are important for meaning. Where should the accents go on  </a:t>
            </a:r>
            <a:r>
              <a:rPr lang="en-GB" sz="900" dirty="0" smtClean="0"/>
              <a:t>these words? </a:t>
            </a:r>
            <a:endParaRPr lang="en-GB" sz="900" dirty="0"/>
          </a:p>
          <a:p>
            <a:r>
              <a:rPr lang="en-GB" sz="900" b="1" dirty="0"/>
              <a:t>15</a:t>
            </a:r>
            <a:r>
              <a:rPr lang="en-GB" sz="900" dirty="0"/>
              <a:t>. Complete the verb grid. </a:t>
            </a:r>
          </a:p>
          <a:p>
            <a:r>
              <a:rPr lang="en-GB" sz="900" b="1" dirty="0"/>
              <a:t>16</a:t>
            </a:r>
            <a:r>
              <a:rPr lang="en-GB" sz="900" dirty="0"/>
              <a:t>. What </a:t>
            </a:r>
            <a:r>
              <a:rPr lang="en-GB" sz="900" i="1" dirty="0"/>
              <a:t>future tense</a:t>
            </a:r>
            <a:r>
              <a:rPr lang="en-GB" sz="900" dirty="0"/>
              <a:t> sentence could you include? Translate the examples. </a:t>
            </a:r>
          </a:p>
          <a:p>
            <a:r>
              <a:rPr lang="en-GB" sz="900" b="1" dirty="0"/>
              <a:t>17</a:t>
            </a:r>
            <a:r>
              <a:rPr lang="en-GB" sz="900" dirty="0"/>
              <a:t>. What </a:t>
            </a:r>
            <a:r>
              <a:rPr lang="en-GB" sz="900" i="1" dirty="0"/>
              <a:t>past tense </a:t>
            </a:r>
            <a:r>
              <a:rPr lang="en-GB" sz="900" dirty="0"/>
              <a:t>sentence could you include? Translate the examples. </a:t>
            </a:r>
          </a:p>
          <a:p>
            <a:r>
              <a:rPr lang="en-GB" sz="900" b="1" dirty="0"/>
              <a:t>18</a:t>
            </a:r>
            <a:r>
              <a:rPr lang="en-GB" sz="900" dirty="0"/>
              <a:t>. What </a:t>
            </a:r>
            <a:r>
              <a:rPr lang="en-GB" sz="900" i="1" dirty="0"/>
              <a:t>conditional sentence </a:t>
            </a:r>
            <a:r>
              <a:rPr lang="en-GB" sz="900" dirty="0"/>
              <a:t>could you include? Translate the examples. </a:t>
            </a:r>
          </a:p>
          <a:p>
            <a:r>
              <a:rPr lang="en-GB" sz="900" b="1" dirty="0"/>
              <a:t>19</a:t>
            </a:r>
            <a:r>
              <a:rPr lang="en-GB" sz="900" dirty="0"/>
              <a:t>. Structure your ideas more carefully, as the meaning is not always clear. Choose two sequencing words you could use next time. </a:t>
            </a:r>
          </a:p>
          <a:p>
            <a:r>
              <a:rPr lang="en-GB" sz="900" b="1" dirty="0"/>
              <a:t>20</a:t>
            </a:r>
            <a:r>
              <a:rPr lang="en-GB" sz="900" dirty="0"/>
              <a:t>. Try to be more adventurous Find </a:t>
            </a:r>
            <a:r>
              <a:rPr lang="en-GB" sz="900" b="1" dirty="0"/>
              <a:t>three new adjectives, verbs or nouns</a:t>
            </a:r>
            <a:r>
              <a:rPr lang="en-GB" sz="900" dirty="0"/>
              <a:t> from the dictionary on this topic.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8882390"/>
            <a:ext cx="24288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Swanwick</a:t>
            </a:r>
            <a:r>
              <a:rPr lang="en-GB" sz="1100" dirty="0" smtClean="0"/>
              <a:t> Hall School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xmlns="" val="33996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 rot="5400000">
            <a:off x="-3429004" y="3429004"/>
            <a:ext cx="9144000" cy="2285992"/>
          </a:xfrm>
          <a:prstGeom prst="homePlate">
            <a:avLst>
              <a:gd name="adj" fmla="val 26882"/>
            </a:avLst>
          </a:prstGeom>
          <a:noFill/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"/>
            <a:ext cx="2285992" cy="93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spc="200" dirty="0" err="1" smtClean="0"/>
              <a:t>Français</a:t>
            </a:r>
            <a:endParaRPr lang="en-GB" sz="1400" b="1" u="sng" spc="200" dirty="0" smtClean="0"/>
          </a:p>
          <a:p>
            <a:r>
              <a:rPr lang="en-GB" sz="1000" b="1" u="sng" dirty="0" smtClean="0"/>
              <a:t>Present tense – first person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m’appelle</a:t>
            </a:r>
            <a:r>
              <a:rPr lang="en-GB" sz="1000" dirty="0" smtClean="0"/>
              <a:t>– I am called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– I have    Je </a:t>
            </a:r>
            <a:r>
              <a:rPr lang="en-GB" sz="1000" dirty="0" err="1" smtClean="0"/>
              <a:t>suis</a:t>
            </a:r>
            <a:r>
              <a:rPr lang="en-GB" sz="1000" dirty="0" smtClean="0"/>
              <a:t> – I am    </a:t>
            </a:r>
          </a:p>
          <a:p>
            <a:r>
              <a:rPr lang="en-GB" sz="1000" dirty="0" err="1" smtClean="0"/>
              <a:t>J’habite</a:t>
            </a:r>
            <a:r>
              <a:rPr lang="en-GB" sz="1000" dirty="0" smtClean="0"/>
              <a:t> en – I live in (country)</a:t>
            </a:r>
          </a:p>
          <a:p>
            <a:r>
              <a:rPr lang="en-GB" sz="1000" dirty="0" err="1" smtClean="0"/>
              <a:t>J’habite</a:t>
            </a:r>
            <a:r>
              <a:rPr lang="en-GB" sz="1000" dirty="0" smtClean="0"/>
              <a:t> à – I live in (town)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veux</a:t>
            </a:r>
            <a:r>
              <a:rPr lang="en-GB" sz="1000" dirty="0" smtClean="0"/>
              <a:t> – I want  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besoin</a:t>
            </a:r>
            <a:r>
              <a:rPr lang="en-GB" sz="1000" dirty="0" smtClean="0"/>
              <a:t> de– I need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joue</a:t>
            </a:r>
            <a:r>
              <a:rPr lang="en-GB" sz="1000" dirty="0" smtClean="0"/>
              <a:t> – I play   Je </a:t>
            </a:r>
            <a:r>
              <a:rPr lang="en-GB" sz="1000" dirty="0" err="1" smtClean="0"/>
              <a:t>lis</a:t>
            </a:r>
            <a:r>
              <a:rPr lang="en-GB" sz="1000" dirty="0" smtClean="0"/>
              <a:t> – I read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regarde</a:t>
            </a:r>
            <a:r>
              <a:rPr lang="en-GB" sz="1000" dirty="0" smtClean="0"/>
              <a:t> – I watch    </a:t>
            </a:r>
            <a:r>
              <a:rPr lang="en-GB" sz="1000" dirty="0" err="1" smtClean="0"/>
              <a:t>c’est</a:t>
            </a:r>
            <a:r>
              <a:rPr lang="en-GB" sz="1000" dirty="0" smtClean="0"/>
              <a:t> – it is</a:t>
            </a:r>
          </a:p>
          <a:p>
            <a:r>
              <a:rPr lang="en-GB" sz="1000" b="1" u="sng" dirty="0" smtClean="0"/>
              <a:t>Opinions </a:t>
            </a:r>
          </a:p>
          <a:p>
            <a:r>
              <a:rPr lang="en-GB" sz="1000" dirty="0" err="1" smtClean="0"/>
              <a:t>J’aime</a:t>
            </a:r>
            <a:r>
              <a:rPr lang="en-GB" sz="1000" dirty="0" smtClean="0"/>
              <a:t>– I like    </a:t>
            </a:r>
            <a:r>
              <a:rPr lang="en-GB" sz="1000" dirty="0" err="1" smtClean="0"/>
              <a:t>J’adore</a:t>
            </a:r>
            <a:r>
              <a:rPr lang="en-GB" sz="1000" dirty="0" smtClean="0"/>
              <a:t>– I love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détèste</a:t>
            </a:r>
            <a:r>
              <a:rPr lang="en-GB" sz="1000" dirty="0" smtClean="0"/>
              <a:t> – I hate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pense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I think that</a:t>
            </a:r>
          </a:p>
          <a:p>
            <a:r>
              <a:rPr lang="en-GB" sz="1000" dirty="0"/>
              <a:t>à</a:t>
            </a:r>
            <a:r>
              <a:rPr lang="en-GB" sz="1000" dirty="0" smtClean="0"/>
              <a:t> </a:t>
            </a:r>
            <a:r>
              <a:rPr lang="en-GB" sz="1000" dirty="0" err="1" smtClean="0"/>
              <a:t>mon</a:t>
            </a:r>
            <a:r>
              <a:rPr lang="en-GB" sz="1000" dirty="0" smtClean="0"/>
              <a:t> avis – in my opinion</a:t>
            </a:r>
          </a:p>
          <a:p>
            <a:r>
              <a:rPr lang="en-GB" sz="1000" b="1" u="sng" dirty="0" smtClean="0"/>
              <a:t>Adverbs</a:t>
            </a:r>
          </a:p>
          <a:p>
            <a:r>
              <a:rPr lang="en-GB" sz="1000" dirty="0" err="1" smtClean="0"/>
              <a:t>très</a:t>
            </a:r>
            <a:r>
              <a:rPr lang="en-GB" sz="1000" dirty="0" smtClean="0"/>
              <a:t>  - </a:t>
            </a:r>
            <a:r>
              <a:rPr lang="en-GB" sz="1000" i="1" dirty="0" smtClean="0"/>
              <a:t>very	</a:t>
            </a:r>
            <a:r>
              <a:rPr lang="en-GB" sz="1000" dirty="0" err="1" smtClean="0"/>
              <a:t>assez</a:t>
            </a:r>
            <a:r>
              <a:rPr lang="en-GB" sz="1000" dirty="0" smtClean="0"/>
              <a:t> - </a:t>
            </a:r>
            <a:r>
              <a:rPr lang="en-GB" sz="1000" i="1" dirty="0" smtClean="0"/>
              <a:t>quite</a:t>
            </a:r>
            <a:r>
              <a:rPr lang="en-GB" sz="1000" dirty="0" smtClean="0"/>
              <a:t>  </a:t>
            </a:r>
          </a:p>
          <a:p>
            <a:r>
              <a:rPr lang="en-GB" sz="1000" dirty="0" err="1" smtClean="0"/>
              <a:t>quelquefois</a:t>
            </a:r>
            <a:r>
              <a:rPr lang="en-GB" sz="1000" dirty="0" smtClean="0"/>
              <a:t>- </a:t>
            </a:r>
            <a:r>
              <a:rPr lang="en-GB" sz="1000" i="1" dirty="0" smtClean="0"/>
              <a:t>sometimes</a:t>
            </a:r>
            <a:r>
              <a:rPr lang="en-GB" sz="1000" dirty="0" smtClean="0"/>
              <a:t>             </a:t>
            </a:r>
          </a:p>
          <a:p>
            <a:r>
              <a:rPr lang="en-GB" sz="1000" dirty="0" err="1" smtClean="0"/>
              <a:t>toujours</a:t>
            </a:r>
            <a:r>
              <a:rPr lang="en-GB" sz="1000" dirty="0" smtClean="0"/>
              <a:t> – </a:t>
            </a:r>
            <a:r>
              <a:rPr lang="en-GB" sz="1000" i="1" dirty="0" smtClean="0"/>
              <a:t>always  </a:t>
            </a:r>
            <a:r>
              <a:rPr lang="en-GB" sz="1000" dirty="0" smtClean="0"/>
              <a:t>encore</a:t>
            </a:r>
            <a:r>
              <a:rPr lang="en-GB" sz="1000" i="1" dirty="0" smtClean="0"/>
              <a:t> - still</a:t>
            </a:r>
            <a:endParaRPr lang="en-GB" sz="1000" dirty="0" smtClean="0"/>
          </a:p>
          <a:p>
            <a:r>
              <a:rPr lang="en-GB" sz="1000" dirty="0" err="1" smtClean="0"/>
              <a:t>normalement</a:t>
            </a:r>
            <a:r>
              <a:rPr lang="en-GB" sz="1000" dirty="0" smtClean="0"/>
              <a:t>- </a:t>
            </a:r>
            <a:r>
              <a:rPr lang="en-GB" sz="1000" i="1" dirty="0" smtClean="0"/>
              <a:t>normally</a:t>
            </a:r>
            <a:r>
              <a:rPr lang="en-GB" sz="1000" dirty="0" smtClean="0"/>
              <a:t>   </a:t>
            </a:r>
          </a:p>
          <a:p>
            <a:r>
              <a:rPr lang="en-GB" sz="1000" dirty="0" err="1" smtClean="0"/>
              <a:t>souvent</a:t>
            </a:r>
            <a:r>
              <a:rPr lang="en-GB" sz="1000" dirty="0" smtClean="0"/>
              <a:t> – </a:t>
            </a:r>
            <a:r>
              <a:rPr lang="en-GB" sz="1000" i="1" dirty="0" smtClean="0"/>
              <a:t>often    </a:t>
            </a:r>
          </a:p>
          <a:p>
            <a:r>
              <a:rPr lang="en-GB" sz="1000" dirty="0" smtClean="0"/>
              <a:t>de temps en temps-from time to time</a:t>
            </a:r>
          </a:p>
          <a:p>
            <a:r>
              <a:rPr lang="en-GB" sz="1000" b="1" u="sng" dirty="0" smtClean="0"/>
              <a:t>Sequencing words</a:t>
            </a:r>
          </a:p>
          <a:p>
            <a:r>
              <a:rPr lang="en-GB" sz="1000" dirty="0" smtClean="0"/>
              <a:t>tout </a:t>
            </a:r>
            <a:r>
              <a:rPr lang="en-GB" sz="1000" dirty="0" err="1" smtClean="0"/>
              <a:t>d'abord</a:t>
            </a:r>
            <a:r>
              <a:rPr lang="en-GB" sz="1000" dirty="0" smtClean="0"/>
              <a:t>  - </a:t>
            </a:r>
            <a:r>
              <a:rPr lang="en-GB" sz="1000" i="1" dirty="0" smtClean="0"/>
              <a:t>first of all</a:t>
            </a:r>
          </a:p>
          <a:p>
            <a:r>
              <a:rPr lang="en-GB" sz="1000" dirty="0" err="1" smtClean="0"/>
              <a:t>puis</a:t>
            </a:r>
            <a:r>
              <a:rPr lang="en-GB" sz="1000" dirty="0" smtClean="0"/>
              <a:t>  - </a:t>
            </a:r>
            <a:r>
              <a:rPr lang="en-GB" sz="1000" i="1" dirty="0" smtClean="0"/>
              <a:t>then</a:t>
            </a:r>
          </a:p>
          <a:p>
            <a:r>
              <a:rPr lang="en-GB" sz="1000" dirty="0" smtClean="0"/>
              <a:t>plus </a:t>
            </a:r>
            <a:r>
              <a:rPr lang="en-GB" sz="1000" dirty="0" err="1" smtClean="0"/>
              <a:t>tard</a:t>
            </a:r>
            <a:r>
              <a:rPr lang="en-GB" sz="1000" dirty="0" smtClean="0"/>
              <a:t>  - </a:t>
            </a:r>
            <a:r>
              <a:rPr lang="en-GB" sz="1000" i="1" dirty="0" smtClean="0"/>
              <a:t>later</a:t>
            </a:r>
          </a:p>
          <a:p>
            <a:r>
              <a:rPr lang="en-GB" sz="1000" dirty="0" err="1" smtClean="0"/>
              <a:t>finalement</a:t>
            </a:r>
            <a:r>
              <a:rPr lang="en-GB" sz="1000" dirty="0" smtClean="0"/>
              <a:t>  - </a:t>
            </a:r>
            <a:r>
              <a:rPr lang="en-GB" sz="1000" i="1" dirty="0" smtClean="0"/>
              <a:t>finally </a:t>
            </a:r>
          </a:p>
          <a:p>
            <a:r>
              <a:rPr lang="en-GB" sz="1000" b="1" u="sng" dirty="0" smtClean="0"/>
              <a:t>Key adjectives</a:t>
            </a:r>
          </a:p>
          <a:p>
            <a:r>
              <a:rPr lang="en-GB" sz="1000" dirty="0" err="1" smtClean="0"/>
              <a:t>amusant</a:t>
            </a:r>
            <a:r>
              <a:rPr lang="en-GB" sz="1000" dirty="0" smtClean="0"/>
              <a:t>(e)– </a:t>
            </a:r>
            <a:r>
              <a:rPr lang="en-GB" sz="1000" i="1" dirty="0" smtClean="0"/>
              <a:t>fun </a:t>
            </a:r>
          </a:p>
          <a:p>
            <a:r>
              <a:rPr lang="en-GB" sz="1000" dirty="0" err="1" smtClean="0"/>
              <a:t>ennuyeux</a:t>
            </a:r>
            <a:r>
              <a:rPr lang="en-GB" sz="1000" dirty="0" smtClean="0"/>
              <a:t>/</a:t>
            </a:r>
            <a:r>
              <a:rPr lang="en-GB" sz="1000" dirty="0" err="1" smtClean="0"/>
              <a:t>euse</a:t>
            </a:r>
            <a:r>
              <a:rPr lang="en-GB" sz="1000" dirty="0" smtClean="0"/>
              <a:t>- </a:t>
            </a:r>
            <a:r>
              <a:rPr lang="en-GB" sz="1000" i="1" dirty="0" smtClean="0"/>
              <a:t>boring</a:t>
            </a:r>
          </a:p>
          <a:p>
            <a:r>
              <a:rPr lang="en-GB" sz="1000" dirty="0" smtClean="0"/>
              <a:t>grand(e) – </a:t>
            </a:r>
            <a:r>
              <a:rPr lang="en-GB" sz="1000" i="1" dirty="0" smtClean="0"/>
              <a:t>big       </a:t>
            </a:r>
            <a:r>
              <a:rPr lang="en-GB" sz="1000" dirty="0" smtClean="0"/>
              <a:t>petit(e)– </a:t>
            </a:r>
            <a:r>
              <a:rPr lang="en-GB" sz="1000" i="1" dirty="0" smtClean="0"/>
              <a:t>small</a:t>
            </a:r>
          </a:p>
          <a:p>
            <a:r>
              <a:rPr lang="en-GB" sz="1000" dirty="0" err="1" smtClean="0"/>
              <a:t>sympa</a:t>
            </a:r>
            <a:r>
              <a:rPr lang="en-GB" sz="1000" dirty="0" smtClean="0"/>
              <a:t>– </a:t>
            </a:r>
            <a:r>
              <a:rPr lang="en-GB" sz="1000" i="1" dirty="0" smtClean="0"/>
              <a:t>nice                   </a:t>
            </a:r>
          </a:p>
          <a:p>
            <a:r>
              <a:rPr lang="en-GB" sz="1000" dirty="0" err="1" smtClean="0"/>
              <a:t>antipathique</a:t>
            </a:r>
            <a:r>
              <a:rPr lang="en-GB" sz="1000" dirty="0" smtClean="0"/>
              <a:t>– </a:t>
            </a:r>
            <a:r>
              <a:rPr lang="en-GB" sz="1000" i="1" dirty="0" smtClean="0"/>
              <a:t>unpleasant</a:t>
            </a:r>
          </a:p>
          <a:p>
            <a:r>
              <a:rPr lang="en-GB" sz="1000" dirty="0" err="1" smtClean="0"/>
              <a:t>intéressant</a:t>
            </a:r>
            <a:r>
              <a:rPr lang="en-GB" sz="1000" dirty="0" smtClean="0"/>
              <a:t>(e) – </a:t>
            </a:r>
            <a:r>
              <a:rPr lang="en-GB" sz="1000" i="1" dirty="0" smtClean="0"/>
              <a:t>interesting</a:t>
            </a:r>
          </a:p>
          <a:p>
            <a:r>
              <a:rPr lang="en-GB" sz="1000" dirty="0" smtClean="0"/>
              <a:t>important(e) – </a:t>
            </a:r>
            <a:r>
              <a:rPr lang="en-GB" sz="1000" i="1" dirty="0" smtClean="0"/>
              <a:t>important</a:t>
            </a:r>
          </a:p>
          <a:p>
            <a:r>
              <a:rPr lang="en-GB" sz="1000" b="1" u="sng" dirty="0" smtClean="0"/>
              <a:t>Connectives</a:t>
            </a:r>
          </a:p>
          <a:p>
            <a:r>
              <a:rPr lang="en-GB" sz="1000" dirty="0" smtClean="0"/>
              <a:t>et – </a:t>
            </a:r>
            <a:r>
              <a:rPr lang="en-GB" sz="1000" i="1" dirty="0" smtClean="0"/>
              <a:t>and</a:t>
            </a:r>
            <a:r>
              <a:rPr lang="en-GB" sz="1000" dirty="0" smtClean="0"/>
              <a:t>  </a:t>
            </a:r>
            <a:r>
              <a:rPr lang="en-GB" sz="1000" dirty="0" err="1" smtClean="0"/>
              <a:t>mais</a:t>
            </a:r>
            <a:r>
              <a:rPr lang="en-GB" sz="1000" dirty="0" smtClean="0"/>
              <a:t> – </a:t>
            </a:r>
            <a:r>
              <a:rPr lang="en-GB" sz="1000" i="1" dirty="0" smtClean="0"/>
              <a:t>but</a:t>
            </a:r>
            <a:r>
              <a:rPr lang="en-GB" sz="1000" dirty="0" smtClean="0"/>
              <a:t>   </a:t>
            </a:r>
            <a:r>
              <a:rPr lang="en-GB" sz="1000" dirty="0" err="1" smtClean="0"/>
              <a:t>ou</a:t>
            </a:r>
            <a:r>
              <a:rPr lang="en-GB" sz="1000" dirty="0" smtClean="0"/>
              <a:t> – </a:t>
            </a:r>
            <a:r>
              <a:rPr lang="en-GB" sz="1000" i="1" dirty="0" smtClean="0"/>
              <a:t>or</a:t>
            </a:r>
            <a:endParaRPr lang="en-GB" sz="1000" dirty="0" smtClean="0"/>
          </a:p>
          <a:p>
            <a:r>
              <a:rPr lang="en-GB" sz="1000" dirty="0" err="1" smtClean="0"/>
              <a:t>parce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</a:t>
            </a:r>
            <a:r>
              <a:rPr lang="en-GB" sz="1000" i="1" dirty="0" smtClean="0"/>
              <a:t>because  </a:t>
            </a:r>
            <a:r>
              <a:rPr lang="en-GB" sz="1000" dirty="0" err="1" smtClean="0"/>
              <a:t>puis</a:t>
            </a:r>
            <a:r>
              <a:rPr lang="en-GB" sz="1000" dirty="0" smtClean="0"/>
              <a:t> – </a:t>
            </a:r>
            <a:r>
              <a:rPr lang="en-GB" sz="1000" i="1" dirty="0" smtClean="0"/>
              <a:t>then</a:t>
            </a:r>
          </a:p>
          <a:p>
            <a:r>
              <a:rPr lang="en-GB" sz="1000" dirty="0" err="1" smtClean="0"/>
              <a:t>donc</a:t>
            </a:r>
            <a:r>
              <a:rPr lang="en-GB" sz="1000" dirty="0" smtClean="0"/>
              <a:t>– </a:t>
            </a:r>
            <a:r>
              <a:rPr lang="en-GB" sz="1000" i="1" dirty="0" smtClean="0"/>
              <a:t>therefore  </a:t>
            </a:r>
            <a:r>
              <a:rPr lang="en-GB" sz="1000" i="1" dirty="0" err="1" smtClean="0"/>
              <a:t>aussi</a:t>
            </a:r>
            <a:r>
              <a:rPr lang="en-GB" sz="1000" i="1" dirty="0" smtClean="0"/>
              <a:t> - also</a:t>
            </a:r>
          </a:p>
          <a:p>
            <a:r>
              <a:rPr lang="en-GB" sz="1000" dirty="0" err="1" smtClean="0"/>
              <a:t>cependant</a:t>
            </a:r>
            <a:r>
              <a:rPr lang="en-GB" sz="1000" dirty="0" smtClean="0"/>
              <a:t>– </a:t>
            </a:r>
            <a:r>
              <a:rPr lang="en-GB" sz="1000" i="1" dirty="0" smtClean="0"/>
              <a:t>however </a:t>
            </a:r>
          </a:p>
          <a:p>
            <a:r>
              <a:rPr lang="en-GB" sz="1000" b="1" u="sng" dirty="0" smtClean="0"/>
              <a:t>Past tense – 1</a:t>
            </a:r>
            <a:r>
              <a:rPr lang="en-GB" sz="1000" b="1" u="sng" baseline="30000" dirty="0" smtClean="0"/>
              <a:t>st</a:t>
            </a:r>
            <a:r>
              <a:rPr lang="en-GB" sz="1000" b="1" u="sng" dirty="0" smtClean="0"/>
              <a:t> person important verbs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suis</a:t>
            </a:r>
            <a:r>
              <a:rPr lang="en-GB" sz="1000" dirty="0" smtClean="0"/>
              <a:t> </a:t>
            </a:r>
            <a:r>
              <a:rPr lang="en-GB" sz="1000" dirty="0" err="1" smtClean="0"/>
              <a:t>allé</a:t>
            </a:r>
            <a:r>
              <a:rPr lang="en-GB" sz="1000" dirty="0" smtClean="0"/>
              <a:t>(e)  I went </a:t>
            </a:r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mangé</a:t>
            </a:r>
            <a:r>
              <a:rPr lang="en-GB" sz="1000" dirty="0" smtClean="0"/>
              <a:t> – I ate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bu</a:t>
            </a:r>
            <a:r>
              <a:rPr lang="en-GB" sz="1000" dirty="0" smtClean="0"/>
              <a:t> – I drank	</a:t>
            </a:r>
            <a:r>
              <a:rPr lang="en-GB" sz="1000" dirty="0" err="1" smtClean="0"/>
              <a:t>j’ai</a:t>
            </a:r>
            <a:r>
              <a:rPr lang="en-GB" sz="1000" dirty="0" smtClean="0"/>
              <a:t> vu – I saw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lu</a:t>
            </a:r>
            <a:r>
              <a:rPr lang="en-GB" sz="1000" dirty="0" smtClean="0"/>
              <a:t> – I read	</a:t>
            </a:r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nagé</a:t>
            </a:r>
            <a:r>
              <a:rPr lang="en-GB" sz="1000" dirty="0" smtClean="0"/>
              <a:t> – I swam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joué</a:t>
            </a:r>
            <a:r>
              <a:rPr lang="en-GB" sz="1000" dirty="0" smtClean="0"/>
              <a:t> – I played       </a:t>
            </a:r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eu</a:t>
            </a:r>
            <a:r>
              <a:rPr lang="en-GB" sz="1000" dirty="0" smtClean="0"/>
              <a:t> – I had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acheté</a:t>
            </a:r>
            <a:r>
              <a:rPr lang="en-GB" sz="1000" dirty="0" smtClean="0"/>
              <a:t> – I bought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visité</a:t>
            </a:r>
            <a:r>
              <a:rPr lang="en-GB" sz="1000" dirty="0" smtClean="0"/>
              <a:t> - I visited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décidé</a:t>
            </a:r>
            <a:r>
              <a:rPr lang="en-GB" sz="1000" dirty="0" smtClean="0"/>
              <a:t> de – I decided to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voulu</a:t>
            </a:r>
            <a:r>
              <a:rPr lang="en-GB" sz="1000" dirty="0" smtClean="0"/>
              <a:t> – I wanted to</a:t>
            </a:r>
          </a:p>
          <a:p>
            <a:r>
              <a:rPr lang="en-GB" sz="1000" dirty="0" err="1" smtClean="0"/>
              <a:t>C’était</a:t>
            </a:r>
            <a:r>
              <a:rPr lang="en-GB" sz="1000" dirty="0" smtClean="0"/>
              <a:t> – it was</a:t>
            </a:r>
          </a:p>
          <a:p>
            <a:r>
              <a:rPr lang="en-GB" sz="1000" b="1" u="sng" dirty="0" smtClean="0"/>
              <a:t>Future tense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vais</a:t>
            </a:r>
            <a:r>
              <a:rPr lang="en-GB" sz="1000" dirty="0" smtClean="0"/>
              <a:t>+ infinitive – I’m going to …</a:t>
            </a:r>
          </a:p>
          <a:p>
            <a:r>
              <a:rPr lang="en-GB" sz="1000" dirty="0" smtClean="0"/>
              <a:t>On </a:t>
            </a:r>
            <a:r>
              <a:rPr lang="en-GB" sz="1000" dirty="0" err="1" smtClean="0"/>
              <a:t>va</a:t>
            </a:r>
            <a:r>
              <a:rPr lang="en-GB" sz="1000" dirty="0" smtClean="0"/>
              <a:t> + infinitive–We’re going to..</a:t>
            </a:r>
          </a:p>
          <a:p>
            <a:r>
              <a:rPr lang="en-GB" sz="1000" dirty="0" err="1" smtClean="0"/>
              <a:t>Ce</a:t>
            </a:r>
            <a:r>
              <a:rPr lang="en-GB" sz="1000" dirty="0" smtClean="0"/>
              <a:t> sera – it will be</a:t>
            </a:r>
          </a:p>
          <a:p>
            <a:r>
              <a:rPr lang="en-GB" sz="1000" b="1" u="sng" dirty="0" smtClean="0"/>
              <a:t>The conditional – I would</a:t>
            </a:r>
          </a:p>
          <a:p>
            <a:r>
              <a:rPr lang="en-GB" sz="1000" dirty="0" smtClean="0"/>
              <a:t>            Je </a:t>
            </a:r>
            <a:r>
              <a:rPr lang="en-GB" sz="1000" dirty="0" err="1" smtClean="0"/>
              <a:t>voudrais</a:t>
            </a:r>
            <a:r>
              <a:rPr lang="en-GB" sz="1000" dirty="0" smtClean="0"/>
              <a:t> – I would like</a:t>
            </a:r>
          </a:p>
          <a:p>
            <a:r>
              <a:rPr lang="en-GB" sz="1000" dirty="0" smtClean="0"/>
              <a:t>                </a:t>
            </a:r>
            <a:r>
              <a:rPr lang="en-GB" sz="1000" dirty="0" err="1" smtClean="0"/>
              <a:t>ce</a:t>
            </a:r>
            <a:r>
              <a:rPr lang="en-GB" sz="1000" dirty="0" smtClean="0"/>
              <a:t> </a:t>
            </a:r>
            <a:r>
              <a:rPr lang="en-GB" sz="1000" dirty="0" err="1" smtClean="0"/>
              <a:t>serait</a:t>
            </a:r>
            <a:r>
              <a:rPr lang="en-GB" sz="1000" dirty="0" smtClean="0"/>
              <a:t> – it would be</a:t>
            </a:r>
          </a:p>
          <a:p>
            <a:endParaRPr lang="en-GB" sz="1000" dirty="0" smtClean="0"/>
          </a:p>
          <a:p>
            <a:endParaRPr lang="en-GB" sz="1000" b="1" u="sng" dirty="0"/>
          </a:p>
        </p:txBody>
      </p:sp>
      <p:sp>
        <p:nvSpPr>
          <p:cNvPr id="11" name="Pentagon 10"/>
          <p:cNvSpPr/>
          <p:nvPr/>
        </p:nvSpPr>
        <p:spPr>
          <a:xfrm rot="5400000">
            <a:off x="-1143012" y="3429004"/>
            <a:ext cx="9144000" cy="2285992"/>
          </a:xfrm>
          <a:prstGeom prst="homePlate">
            <a:avLst>
              <a:gd name="adj" fmla="val 26882"/>
            </a:avLst>
          </a:prstGeom>
          <a:noFill/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 rot="5400000">
            <a:off x="1143004" y="3429004"/>
            <a:ext cx="9144000" cy="2285992"/>
          </a:xfrm>
          <a:prstGeom prst="homePlate">
            <a:avLst>
              <a:gd name="adj" fmla="val 26882"/>
            </a:avLst>
          </a:prstGeom>
          <a:noFill/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5992" y="0"/>
            <a:ext cx="2285992" cy="93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spc="200" dirty="0" err="1" smtClean="0"/>
              <a:t>Français</a:t>
            </a:r>
            <a:endParaRPr lang="en-GB" sz="1400" b="1" u="sng" spc="200" dirty="0" smtClean="0"/>
          </a:p>
          <a:p>
            <a:r>
              <a:rPr lang="en-GB" sz="1000" b="1" u="sng" dirty="0" smtClean="0"/>
              <a:t>Present tense – first person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m’appelle</a:t>
            </a:r>
            <a:r>
              <a:rPr lang="en-GB" sz="1000" dirty="0" smtClean="0"/>
              <a:t>– I am called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– I have    Je </a:t>
            </a:r>
            <a:r>
              <a:rPr lang="en-GB" sz="1000" dirty="0" err="1" smtClean="0"/>
              <a:t>suis</a:t>
            </a:r>
            <a:r>
              <a:rPr lang="en-GB" sz="1000" dirty="0" smtClean="0"/>
              <a:t> – I am    </a:t>
            </a:r>
          </a:p>
          <a:p>
            <a:r>
              <a:rPr lang="en-GB" sz="1000" dirty="0" err="1" smtClean="0"/>
              <a:t>J’habite</a:t>
            </a:r>
            <a:r>
              <a:rPr lang="en-GB" sz="1000" dirty="0" smtClean="0"/>
              <a:t> en – I live in (country)</a:t>
            </a:r>
          </a:p>
          <a:p>
            <a:r>
              <a:rPr lang="en-GB" sz="1000" dirty="0" err="1" smtClean="0"/>
              <a:t>J’habite</a:t>
            </a:r>
            <a:r>
              <a:rPr lang="en-GB" sz="1000" dirty="0" smtClean="0"/>
              <a:t> à – I live in (town)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veux</a:t>
            </a:r>
            <a:r>
              <a:rPr lang="en-GB" sz="1000" dirty="0" smtClean="0"/>
              <a:t> – I want  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besoin</a:t>
            </a:r>
            <a:r>
              <a:rPr lang="en-GB" sz="1000" dirty="0" smtClean="0"/>
              <a:t> de– I need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joue</a:t>
            </a:r>
            <a:r>
              <a:rPr lang="en-GB" sz="1000" dirty="0" smtClean="0"/>
              <a:t> – I play   Je </a:t>
            </a:r>
            <a:r>
              <a:rPr lang="en-GB" sz="1000" dirty="0" err="1" smtClean="0"/>
              <a:t>lis</a:t>
            </a:r>
            <a:r>
              <a:rPr lang="en-GB" sz="1000" dirty="0" smtClean="0"/>
              <a:t> – I read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regarde</a:t>
            </a:r>
            <a:r>
              <a:rPr lang="en-GB" sz="1000" dirty="0" smtClean="0"/>
              <a:t> – I watch    </a:t>
            </a:r>
            <a:r>
              <a:rPr lang="en-GB" sz="1000" dirty="0" err="1" smtClean="0"/>
              <a:t>c’est</a:t>
            </a:r>
            <a:r>
              <a:rPr lang="en-GB" sz="1000" dirty="0" smtClean="0"/>
              <a:t> – it is</a:t>
            </a:r>
          </a:p>
          <a:p>
            <a:r>
              <a:rPr lang="en-GB" sz="1000" b="1" u="sng" dirty="0" smtClean="0"/>
              <a:t>Opinions </a:t>
            </a:r>
          </a:p>
          <a:p>
            <a:r>
              <a:rPr lang="en-GB" sz="1000" dirty="0" err="1" smtClean="0"/>
              <a:t>J’aime</a:t>
            </a:r>
            <a:r>
              <a:rPr lang="en-GB" sz="1000" dirty="0" smtClean="0"/>
              <a:t>– I like    </a:t>
            </a:r>
            <a:r>
              <a:rPr lang="en-GB" sz="1000" dirty="0" err="1" smtClean="0"/>
              <a:t>J’adore</a:t>
            </a:r>
            <a:r>
              <a:rPr lang="en-GB" sz="1000" dirty="0" smtClean="0"/>
              <a:t>– I love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détèste</a:t>
            </a:r>
            <a:r>
              <a:rPr lang="en-GB" sz="1000" dirty="0" smtClean="0"/>
              <a:t> – I hate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pense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I think that</a:t>
            </a:r>
          </a:p>
          <a:p>
            <a:r>
              <a:rPr lang="en-GB" sz="1000" dirty="0"/>
              <a:t>à</a:t>
            </a:r>
            <a:r>
              <a:rPr lang="en-GB" sz="1000" dirty="0" smtClean="0"/>
              <a:t> </a:t>
            </a:r>
            <a:r>
              <a:rPr lang="en-GB" sz="1000" dirty="0" err="1" smtClean="0"/>
              <a:t>mon</a:t>
            </a:r>
            <a:r>
              <a:rPr lang="en-GB" sz="1000" dirty="0" smtClean="0"/>
              <a:t> avis – in my opinion</a:t>
            </a:r>
          </a:p>
          <a:p>
            <a:r>
              <a:rPr lang="en-GB" sz="1000" b="1" u="sng" dirty="0" smtClean="0"/>
              <a:t>Adverbs</a:t>
            </a:r>
          </a:p>
          <a:p>
            <a:r>
              <a:rPr lang="en-GB" sz="1000" dirty="0" err="1" smtClean="0"/>
              <a:t>très</a:t>
            </a:r>
            <a:r>
              <a:rPr lang="en-GB" sz="1000" dirty="0" smtClean="0"/>
              <a:t>  - </a:t>
            </a:r>
            <a:r>
              <a:rPr lang="en-GB" sz="1000" i="1" dirty="0" smtClean="0"/>
              <a:t>very	</a:t>
            </a:r>
            <a:r>
              <a:rPr lang="en-GB" sz="1000" dirty="0" err="1" smtClean="0"/>
              <a:t>assez</a:t>
            </a:r>
            <a:r>
              <a:rPr lang="en-GB" sz="1000" dirty="0" smtClean="0"/>
              <a:t> - </a:t>
            </a:r>
            <a:r>
              <a:rPr lang="en-GB" sz="1000" i="1" dirty="0" smtClean="0"/>
              <a:t>quite</a:t>
            </a:r>
            <a:r>
              <a:rPr lang="en-GB" sz="1000" dirty="0" smtClean="0"/>
              <a:t>  </a:t>
            </a:r>
          </a:p>
          <a:p>
            <a:r>
              <a:rPr lang="en-GB" sz="1000" dirty="0" err="1" smtClean="0"/>
              <a:t>quelquefois</a:t>
            </a:r>
            <a:r>
              <a:rPr lang="en-GB" sz="1000" dirty="0" smtClean="0"/>
              <a:t>- </a:t>
            </a:r>
            <a:r>
              <a:rPr lang="en-GB" sz="1000" i="1" dirty="0" smtClean="0"/>
              <a:t>sometimes</a:t>
            </a:r>
            <a:r>
              <a:rPr lang="en-GB" sz="1000" dirty="0" smtClean="0"/>
              <a:t>             </a:t>
            </a:r>
          </a:p>
          <a:p>
            <a:r>
              <a:rPr lang="en-GB" sz="1000" dirty="0" err="1" smtClean="0"/>
              <a:t>toujours</a:t>
            </a:r>
            <a:r>
              <a:rPr lang="en-GB" sz="1000" dirty="0" smtClean="0"/>
              <a:t> – </a:t>
            </a:r>
            <a:r>
              <a:rPr lang="en-GB" sz="1000" i="1" dirty="0" smtClean="0"/>
              <a:t>always  </a:t>
            </a:r>
            <a:r>
              <a:rPr lang="en-GB" sz="1000" dirty="0" smtClean="0"/>
              <a:t>encore</a:t>
            </a:r>
            <a:r>
              <a:rPr lang="en-GB" sz="1000" i="1" dirty="0" smtClean="0"/>
              <a:t> - still</a:t>
            </a:r>
            <a:endParaRPr lang="en-GB" sz="1000" dirty="0" smtClean="0"/>
          </a:p>
          <a:p>
            <a:r>
              <a:rPr lang="en-GB" sz="1000" dirty="0" err="1" smtClean="0"/>
              <a:t>normalement</a:t>
            </a:r>
            <a:r>
              <a:rPr lang="en-GB" sz="1000" dirty="0" smtClean="0"/>
              <a:t>- </a:t>
            </a:r>
            <a:r>
              <a:rPr lang="en-GB" sz="1000" i="1" dirty="0" smtClean="0"/>
              <a:t>normally</a:t>
            </a:r>
            <a:r>
              <a:rPr lang="en-GB" sz="1000" dirty="0" smtClean="0"/>
              <a:t>   </a:t>
            </a:r>
          </a:p>
          <a:p>
            <a:r>
              <a:rPr lang="en-GB" sz="1000" dirty="0" err="1" smtClean="0"/>
              <a:t>souvent</a:t>
            </a:r>
            <a:r>
              <a:rPr lang="en-GB" sz="1000" dirty="0" smtClean="0"/>
              <a:t> – </a:t>
            </a:r>
            <a:r>
              <a:rPr lang="en-GB" sz="1000" i="1" dirty="0" smtClean="0"/>
              <a:t>often    </a:t>
            </a:r>
          </a:p>
          <a:p>
            <a:r>
              <a:rPr lang="en-GB" sz="1000" dirty="0" smtClean="0"/>
              <a:t>de temps en temps-from time to time</a:t>
            </a:r>
          </a:p>
          <a:p>
            <a:r>
              <a:rPr lang="en-GB" sz="1000" b="1" u="sng" dirty="0" smtClean="0"/>
              <a:t>Sequencing words</a:t>
            </a:r>
          </a:p>
          <a:p>
            <a:r>
              <a:rPr lang="en-GB" sz="1000" dirty="0" smtClean="0"/>
              <a:t>tout </a:t>
            </a:r>
            <a:r>
              <a:rPr lang="en-GB" sz="1000" dirty="0" err="1" smtClean="0"/>
              <a:t>d'abord</a:t>
            </a:r>
            <a:r>
              <a:rPr lang="en-GB" sz="1000" dirty="0" smtClean="0"/>
              <a:t>  - </a:t>
            </a:r>
            <a:r>
              <a:rPr lang="en-GB" sz="1000" i="1" dirty="0" smtClean="0"/>
              <a:t>first of all</a:t>
            </a:r>
          </a:p>
          <a:p>
            <a:r>
              <a:rPr lang="en-GB" sz="1000" dirty="0" err="1" smtClean="0"/>
              <a:t>puis</a:t>
            </a:r>
            <a:r>
              <a:rPr lang="en-GB" sz="1000" dirty="0" smtClean="0"/>
              <a:t>  - </a:t>
            </a:r>
            <a:r>
              <a:rPr lang="en-GB" sz="1000" i="1" dirty="0" smtClean="0"/>
              <a:t>then</a:t>
            </a:r>
          </a:p>
          <a:p>
            <a:r>
              <a:rPr lang="en-GB" sz="1000" dirty="0" smtClean="0"/>
              <a:t>plus </a:t>
            </a:r>
            <a:r>
              <a:rPr lang="en-GB" sz="1000" dirty="0" err="1" smtClean="0"/>
              <a:t>tard</a:t>
            </a:r>
            <a:r>
              <a:rPr lang="en-GB" sz="1000" dirty="0" smtClean="0"/>
              <a:t>  - </a:t>
            </a:r>
            <a:r>
              <a:rPr lang="en-GB" sz="1000" i="1" dirty="0" smtClean="0"/>
              <a:t>later</a:t>
            </a:r>
          </a:p>
          <a:p>
            <a:r>
              <a:rPr lang="en-GB" sz="1000" dirty="0" err="1" smtClean="0"/>
              <a:t>finalement</a:t>
            </a:r>
            <a:r>
              <a:rPr lang="en-GB" sz="1000" dirty="0" smtClean="0"/>
              <a:t>  - </a:t>
            </a:r>
            <a:r>
              <a:rPr lang="en-GB" sz="1000" i="1" dirty="0" smtClean="0"/>
              <a:t>finally </a:t>
            </a:r>
          </a:p>
          <a:p>
            <a:r>
              <a:rPr lang="en-GB" sz="1000" b="1" u="sng" dirty="0" smtClean="0"/>
              <a:t>Key adjectives</a:t>
            </a:r>
          </a:p>
          <a:p>
            <a:r>
              <a:rPr lang="en-GB" sz="1000" dirty="0" err="1" smtClean="0"/>
              <a:t>amusant</a:t>
            </a:r>
            <a:r>
              <a:rPr lang="en-GB" sz="1000" dirty="0" smtClean="0"/>
              <a:t>(e)– </a:t>
            </a:r>
            <a:r>
              <a:rPr lang="en-GB" sz="1000" i="1" dirty="0" smtClean="0"/>
              <a:t>fun </a:t>
            </a:r>
          </a:p>
          <a:p>
            <a:r>
              <a:rPr lang="en-GB" sz="1000" dirty="0" err="1" smtClean="0"/>
              <a:t>ennuyeux</a:t>
            </a:r>
            <a:r>
              <a:rPr lang="en-GB" sz="1000" dirty="0" smtClean="0"/>
              <a:t>/</a:t>
            </a:r>
            <a:r>
              <a:rPr lang="en-GB" sz="1000" dirty="0" err="1" smtClean="0"/>
              <a:t>euse</a:t>
            </a:r>
            <a:r>
              <a:rPr lang="en-GB" sz="1000" dirty="0" smtClean="0"/>
              <a:t>- </a:t>
            </a:r>
            <a:r>
              <a:rPr lang="en-GB" sz="1000" i="1" dirty="0" smtClean="0"/>
              <a:t>boring</a:t>
            </a:r>
          </a:p>
          <a:p>
            <a:r>
              <a:rPr lang="en-GB" sz="1000" dirty="0" smtClean="0"/>
              <a:t>grand(e) – </a:t>
            </a:r>
            <a:r>
              <a:rPr lang="en-GB" sz="1000" i="1" dirty="0" smtClean="0"/>
              <a:t>big       </a:t>
            </a:r>
            <a:r>
              <a:rPr lang="en-GB" sz="1000" dirty="0" smtClean="0"/>
              <a:t>petit(e)– </a:t>
            </a:r>
            <a:r>
              <a:rPr lang="en-GB" sz="1000" i="1" dirty="0" smtClean="0"/>
              <a:t>small</a:t>
            </a:r>
          </a:p>
          <a:p>
            <a:r>
              <a:rPr lang="en-GB" sz="1000" dirty="0" err="1" smtClean="0"/>
              <a:t>sympa</a:t>
            </a:r>
            <a:r>
              <a:rPr lang="en-GB" sz="1000" dirty="0" smtClean="0"/>
              <a:t>– </a:t>
            </a:r>
            <a:r>
              <a:rPr lang="en-GB" sz="1000" i="1" dirty="0" smtClean="0"/>
              <a:t>nice                   </a:t>
            </a:r>
          </a:p>
          <a:p>
            <a:r>
              <a:rPr lang="en-GB" sz="1000" dirty="0" err="1" smtClean="0"/>
              <a:t>antipathique</a:t>
            </a:r>
            <a:r>
              <a:rPr lang="en-GB" sz="1000" dirty="0" smtClean="0"/>
              <a:t>– </a:t>
            </a:r>
            <a:r>
              <a:rPr lang="en-GB" sz="1000" i="1" dirty="0" smtClean="0"/>
              <a:t>unpleasant</a:t>
            </a:r>
          </a:p>
          <a:p>
            <a:r>
              <a:rPr lang="en-GB" sz="1000" dirty="0" err="1" smtClean="0"/>
              <a:t>intéressant</a:t>
            </a:r>
            <a:r>
              <a:rPr lang="en-GB" sz="1000" dirty="0" smtClean="0"/>
              <a:t>(e) – </a:t>
            </a:r>
            <a:r>
              <a:rPr lang="en-GB" sz="1000" i="1" dirty="0" smtClean="0"/>
              <a:t>interesting</a:t>
            </a:r>
          </a:p>
          <a:p>
            <a:r>
              <a:rPr lang="en-GB" sz="1000" dirty="0" smtClean="0"/>
              <a:t>important(e) – </a:t>
            </a:r>
            <a:r>
              <a:rPr lang="en-GB" sz="1000" i="1" dirty="0" smtClean="0"/>
              <a:t>important</a:t>
            </a:r>
          </a:p>
          <a:p>
            <a:r>
              <a:rPr lang="en-GB" sz="1000" b="1" u="sng" dirty="0" smtClean="0"/>
              <a:t>Connectives</a:t>
            </a:r>
          </a:p>
          <a:p>
            <a:r>
              <a:rPr lang="en-GB" sz="1000" dirty="0" smtClean="0"/>
              <a:t>et – </a:t>
            </a:r>
            <a:r>
              <a:rPr lang="en-GB" sz="1000" i="1" dirty="0" smtClean="0"/>
              <a:t>and</a:t>
            </a:r>
            <a:r>
              <a:rPr lang="en-GB" sz="1000" dirty="0" smtClean="0"/>
              <a:t>  </a:t>
            </a:r>
            <a:r>
              <a:rPr lang="en-GB" sz="1000" dirty="0" err="1" smtClean="0"/>
              <a:t>mais</a:t>
            </a:r>
            <a:r>
              <a:rPr lang="en-GB" sz="1000" dirty="0" smtClean="0"/>
              <a:t> – </a:t>
            </a:r>
            <a:r>
              <a:rPr lang="en-GB" sz="1000" i="1" dirty="0" smtClean="0"/>
              <a:t>but</a:t>
            </a:r>
            <a:r>
              <a:rPr lang="en-GB" sz="1000" dirty="0" smtClean="0"/>
              <a:t>   </a:t>
            </a:r>
            <a:r>
              <a:rPr lang="en-GB" sz="1000" dirty="0" err="1" smtClean="0"/>
              <a:t>ou</a:t>
            </a:r>
            <a:r>
              <a:rPr lang="en-GB" sz="1000" dirty="0" smtClean="0"/>
              <a:t> – </a:t>
            </a:r>
            <a:r>
              <a:rPr lang="en-GB" sz="1000" i="1" dirty="0" smtClean="0"/>
              <a:t>or</a:t>
            </a:r>
            <a:endParaRPr lang="en-GB" sz="1000" dirty="0" smtClean="0"/>
          </a:p>
          <a:p>
            <a:r>
              <a:rPr lang="en-GB" sz="1000" dirty="0" err="1" smtClean="0"/>
              <a:t>parce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</a:t>
            </a:r>
            <a:r>
              <a:rPr lang="en-GB" sz="1000" i="1" dirty="0" smtClean="0"/>
              <a:t>because  </a:t>
            </a:r>
            <a:r>
              <a:rPr lang="en-GB" sz="1000" dirty="0" err="1" smtClean="0"/>
              <a:t>puis</a:t>
            </a:r>
            <a:r>
              <a:rPr lang="en-GB" sz="1000" dirty="0" smtClean="0"/>
              <a:t> – </a:t>
            </a:r>
            <a:r>
              <a:rPr lang="en-GB" sz="1000" i="1" dirty="0" smtClean="0"/>
              <a:t>then</a:t>
            </a:r>
          </a:p>
          <a:p>
            <a:r>
              <a:rPr lang="en-GB" sz="1000" dirty="0" err="1" smtClean="0"/>
              <a:t>donc</a:t>
            </a:r>
            <a:r>
              <a:rPr lang="en-GB" sz="1000" dirty="0" smtClean="0"/>
              <a:t>– </a:t>
            </a:r>
            <a:r>
              <a:rPr lang="en-GB" sz="1000" i="1" dirty="0" smtClean="0"/>
              <a:t>therefore  </a:t>
            </a:r>
            <a:r>
              <a:rPr lang="en-GB" sz="1000" i="1" dirty="0" err="1" smtClean="0"/>
              <a:t>aussi</a:t>
            </a:r>
            <a:r>
              <a:rPr lang="en-GB" sz="1000" i="1" dirty="0" smtClean="0"/>
              <a:t> - also</a:t>
            </a:r>
          </a:p>
          <a:p>
            <a:r>
              <a:rPr lang="en-GB" sz="1000" dirty="0" err="1" smtClean="0"/>
              <a:t>cependant</a:t>
            </a:r>
            <a:r>
              <a:rPr lang="en-GB" sz="1000" dirty="0" smtClean="0"/>
              <a:t>– </a:t>
            </a:r>
            <a:r>
              <a:rPr lang="en-GB" sz="1000" i="1" dirty="0" smtClean="0"/>
              <a:t>however </a:t>
            </a:r>
          </a:p>
          <a:p>
            <a:r>
              <a:rPr lang="en-GB" sz="1000" b="1" u="sng" dirty="0" smtClean="0"/>
              <a:t>Past tense – 1</a:t>
            </a:r>
            <a:r>
              <a:rPr lang="en-GB" sz="1000" b="1" u="sng" baseline="30000" dirty="0" smtClean="0"/>
              <a:t>st</a:t>
            </a:r>
            <a:r>
              <a:rPr lang="en-GB" sz="1000" b="1" u="sng" dirty="0" smtClean="0"/>
              <a:t> person important verbs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suis</a:t>
            </a:r>
            <a:r>
              <a:rPr lang="en-GB" sz="1000" dirty="0" smtClean="0"/>
              <a:t> </a:t>
            </a:r>
            <a:r>
              <a:rPr lang="en-GB" sz="1000" dirty="0" err="1" smtClean="0"/>
              <a:t>allé</a:t>
            </a:r>
            <a:r>
              <a:rPr lang="en-GB" sz="1000" dirty="0" smtClean="0"/>
              <a:t>(e)  I went </a:t>
            </a:r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mangé</a:t>
            </a:r>
            <a:r>
              <a:rPr lang="en-GB" sz="1000" dirty="0" smtClean="0"/>
              <a:t> – I ate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bu</a:t>
            </a:r>
            <a:r>
              <a:rPr lang="en-GB" sz="1000" dirty="0" smtClean="0"/>
              <a:t> – I drank	</a:t>
            </a:r>
            <a:r>
              <a:rPr lang="en-GB" sz="1000" dirty="0" err="1" smtClean="0"/>
              <a:t>j’ai</a:t>
            </a:r>
            <a:r>
              <a:rPr lang="en-GB" sz="1000" dirty="0" smtClean="0"/>
              <a:t> vu – I saw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lu</a:t>
            </a:r>
            <a:r>
              <a:rPr lang="en-GB" sz="1000" dirty="0" smtClean="0"/>
              <a:t> – I read	</a:t>
            </a:r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nagé</a:t>
            </a:r>
            <a:r>
              <a:rPr lang="en-GB" sz="1000" dirty="0" smtClean="0"/>
              <a:t> – I swam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joué</a:t>
            </a:r>
            <a:r>
              <a:rPr lang="en-GB" sz="1000" dirty="0" smtClean="0"/>
              <a:t> – I played       </a:t>
            </a:r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eu</a:t>
            </a:r>
            <a:r>
              <a:rPr lang="en-GB" sz="1000" dirty="0" smtClean="0"/>
              <a:t> – I had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acheté</a:t>
            </a:r>
            <a:r>
              <a:rPr lang="en-GB" sz="1000" dirty="0" smtClean="0"/>
              <a:t> – I bought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visité</a:t>
            </a:r>
            <a:r>
              <a:rPr lang="en-GB" sz="1000" dirty="0" smtClean="0"/>
              <a:t> - I visited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décidé</a:t>
            </a:r>
            <a:r>
              <a:rPr lang="en-GB" sz="1000" dirty="0" smtClean="0"/>
              <a:t> de – I decided to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voulu</a:t>
            </a:r>
            <a:r>
              <a:rPr lang="en-GB" sz="1000" dirty="0" smtClean="0"/>
              <a:t> – I wanted to</a:t>
            </a:r>
          </a:p>
          <a:p>
            <a:r>
              <a:rPr lang="en-GB" sz="1000" dirty="0" err="1" smtClean="0"/>
              <a:t>C’était</a:t>
            </a:r>
            <a:r>
              <a:rPr lang="en-GB" sz="1000" dirty="0" smtClean="0"/>
              <a:t> – it was</a:t>
            </a:r>
          </a:p>
          <a:p>
            <a:r>
              <a:rPr lang="en-GB" sz="1000" b="1" u="sng" dirty="0" smtClean="0"/>
              <a:t>Future tense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vais</a:t>
            </a:r>
            <a:r>
              <a:rPr lang="en-GB" sz="1000" dirty="0" smtClean="0"/>
              <a:t>+ infinitive – I’m going to …</a:t>
            </a:r>
          </a:p>
          <a:p>
            <a:r>
              <a:rPr lang="en-GB" sz="1000" dirty="0" smtClean="0"/>
              <a:t>On </a:t>
            </a:r>
            <a:r>
              <a:rPr lang="en-GB" sz="1000" dirty="0" err="1" smtClean="0"/>
              <a:t>va</a:t>
            </a:r>
            <a:r>
              <a:rPr lang="en-GB" sz="1000" dirty="0" smtClean="0"/>
              <a:t> + infinitive–We’re going to..</a:t>
            </a:r>
          </a:p>
          <a:p>
            <a:r>
              <a:rPr lang="en-GB" sz="1000" dirty="0" err="1" smtClean="0"/>
              <a:t>Ce</a:t>
            </a:r>
            <a:r>
              <a:rPr lang="en-GB" sz="1000" dirty="0" smtClean="0"/>
              <a:t> sera – it will be</a:t>
            </a:r>
          </a:p>
          <a:p>
            <a:r>
              <a:rPr lang="en-GB" sz="1000" b="1" u="sng" dirty="0" smtClean="0"/>
              <a:t>The conditional – I would</a:t>
            </a:r>
          </a:p>
          <a:p>
            <a:r>
              <a:rPr lang="en-GB" sz="1000" dirty="0" smtClean="0"/>
              <a:t>            Je </a:t>
            </a:r>
            <a:r>
              <a:rPr lang="en-GB" sz="1000" dirty="0" err="1" smtClean="0"/>
              <a:t>voudrais</a:t>
            </a:r>
            <a:r>
              <a:rPr lang="en-GB" sz="1000" dirty="0" smtClean="0"/>
              <a:t> – I would like</a:t>
            </a:r>
          </a:p>
          <a:p>
            <a:r>
              <a:rPr lang="en-GB" sz="1000" dirty="0" smtClean="0"/>
              <a:t>                </a:t>
            </a:r>
            <a:r>
              <a:rPr lang="en-GB" sz="1000" dirty="0" err="1" smtClean="0"/>
              <a:t>ce</a:t>
            </a:r>
            <a:r>
              <a:rPr lang="en-GB" sz="1000" dirty="0" smtClean="0"/>
              <a:t> </a:t>
            </a:r>
            <a:r>
              <a:rPr lang="en-GB" sz="1000" dirty="0" err="1" smtClean="0"/>
              <a:t>serait</a:t>
            </a:r>
            <a:r>
              <a:rPr lang="en-GB" sz="1000" dirty="0" smtClean="0"/>
              <a:t> – it would be</a:t>
            </a:r>
          </a:p>
          <a:p>
            <a:endParaRPr lang="en-GB" sz="1000" dirty="0" smtClean="0"/>
          </a:p>
          <a:p>
            <a:endParaRPr lang="en-GB" sz="1000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8" y="0"/>
            <a:ext cx="2285992" cy="93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spc="200" dirty="0" err="1" smtClean="0"/>
              <a:t>Français</a:t>
            </a:r>
            <a:endParaRPr lang="en-GB" sz="1400" b="1" u="sng" spc="200" dirty="0" smtClean="0"/>
          </a:p>
          <a:p>
            <a:r>
              <a:rPr lang="en-GB" sz="1000" b="1" u="sng" dirty="0" smtClean="0"/>
              <a:t>Present tense – first person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m’appelle</a:t>
            </a:r>
            <a:r>
              <a:rPr lang="en-GB" sz="1000" dirty="0" smtClean="0"/>
              <a:t>– I am called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– I have    Je </a:t>
            </a:r>
            <a:r>
              <a:rPr lang="en-GB" sz="1000" dirty="0" err="1" smtClean="0"/>
              <a:t>suis</a:t>
            </a:r>
            <a:r>
              <a:rPr lang="en-GB" sz="1000" dirty="0" smtClean="0"/>
              <a:t> – I am    </a:t>
            </a:r>
          </a:p>
          <a:p>
            <a:r>
              <a:rPr lang="en-GB" sz="1000" dirty="0" err="1" smtClean="0"/>
              <a:t>J’habite</a:t>
            </a:r>
            <a:r>
              <a:rPr lang="en-GB" sz="1000" dirty="0" smtClean="0"/>
              <a:t> en – I live in (country)</a:t>
            </a:r>
          </a:p>
          <a:p>
            <a:r>
              <a:rPr lang="en-GB" sz="1000" dirty="0" err="1" smtClean="0"/>
              <a:t>J’habite</a:t>
            </a:r>
            <a:r>
              <a:rPr lang="en-GB" sz="1000" dirty="0" smtClean="0"/>
              <a:t> à – I live in (town)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veux</a:t>
            </a:r>
            <a:r>
              <a:rPr lang="en-GB" sz="1000" dirty="0" smtClean="0"/>
              <a:t> – I want  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besoin</a:t>
            </a:r>
            <a:r>
              <a:rPr lang="en-GB" sz="1000" dirty="0" smtClean="0"/>
              <a:t> de– I need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joue</a:t>
            </a:r>
            <a:r>
              <a:rPr lang="en-GB" sz="1000" dirty="0" smtClean="0"/>
              <a:t> – I play   Je </a:t>
            </a:r>
            <a:r>
              <a:rPr lang="en-GB" sz="1000" dirty="0" err="1" smtClean="0"/>
              <a:t>lis</a:t>
            </a:r>
            <a:r>
              <a:rPr lang="en-GB" sz="1000" dirty="0" smtClean="0"/>
              <a:t> – I read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regarde</a:t>
            </a:r>
            <a:r>
              <a:rPr lang="en-GB" sz="1000" dirty="0" smtClean="0"/>
              <a:t> – I watch    </a:t>
            </a:r>
            <a:r>
              <a:rPr lang="en-GB" sz="1000" dirty="0" err="1" smtClean="0"/>
              <a:t>c’est</a:t>
            </a:r>
            <a:r>
              <a:rPr lang="en-GB" sz="1000" dirty="0" smtClean="0"/>
              <a:t> – it is</a:t>
            </a:r>
          </a:p>
          <a:p>
            <a:r>
              <a:rPr lang="en-GB" sz="1000" b="1" u="sng" dirty="0" smtClean="0"/>
              <a:t>Opinions </a:t>
            </a:r>
          </a:p>
          <a:p>
            <a:r>
              <a:rPr lang="en-GB" sz="1000" dirty="0" err="1" smtClean="0"/>
              <a:t>J’aime</a:t>
            </a:r>
            <a:r>
              <a:rPr lang="en-GB" sz="1000" dirty="0" smtClean="0"/>
              <a:t>– I like    </a:t>
            </a:r>
            <a:r>
              <a:rPr lang="en-GB" sz="1000" dirty="0" err="1" smtClean="0"/>
              <a:t>J’adore</a:t>
            </a:r>
            <a:r>
              <a:rPr lang="en-GB" sz="1000" dirty="0" smtClean="0"/>
              <a:t>– I love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détéste</a:t>
            </a:r>
            <a:r>
              <a:rPr lang="en-GB" sz="1000" dirty="0" smtClean="0"/>
              <a:t> – I hate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pense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I think that</a:t>
            </a:r>
          </a:p>
          <a:p>
            <a:r>
              <a:rPr lang="en-GB" sz="1000" dirty="0"/>
              <a:t>à</a:t>
            </a:r>
            <a:r>
              <a:rPr lang="en-GB" sz="1000" dirty="0" smtClean="0"/>
              <a:t> </a:t>
            </a:r>
            <a:r>
              <a:rPr lang="en-GB" sz="1000" dirty="0" err="1" smtClean="0"/>
              <a:t>mon</a:t>
            </a:r>
            <a:r>
              <a:rPr lang="en-GB" sz="1000" dirty="0" smtClean="0"/>
              <a:t> avis – in my opinion</a:t>
            </a:r>
          </a:p>
          <a:p>
            <a:r>
              <a:rPr lang="en-GB" sz="1000" b="1" u="sng" dirty="0" smtClean="0"/>
              <a:t>Adverbs</a:t>
            </a:r>
          </a:p>
          <a:p>
            <a:r>
              <a:rPr lang="en-GB" sz="1000" dirty="0" err="1" smtClean="0"/>
              <a:t>très</a:t>
            </a:r>
            <a:r>
              <a:rPr lang="en-GB" sz="1000" dirty="0" smtClean="0"/>
              <a:t>  - </a:t>
            </a:r>
            <a:r>
              <a:rPr lang="en-GB" sz="1000" i="1" dirty="0" smtClean="0"/>
              <a:t>very	</a:t>
            </a:r>
            <a:r>
              <a:rPr lang="en-GB" sz="1000" dirty="0" err="1" smtClean="0"/>
              <a:t>assez</a:t>
            </a:r>
            <a:r>
              <a:rPr lang="en-GB" sz="1000" dirty="0" smtClean="0"/>
              <a:t> - </a:t>
            </a:r>
            <a:r>
              <a:rPr lang="en-GB" sz="1000" i="1" dirty="0" smtClean="0"/>
              <a:t>quite</a:t>
            </a:r>
            <a:r>
              <a:rPr lang="en-GB" sz="1000" dirty="0" smtClean="0"/>
              <a:t>  </a:t>
            </a:r>
          </a:p>
          <a:p>
            <a:r>
              <a:rPr lang="en-GB" sz="1000" dirty="0" err="1" smtClean="0"/>
              <a:t>quelquefois</a:t>
            </a:r>
            <a:r>
              <a:rPr lang="en-GB" sz="1000" dirty="0" smtClean="0"/>
              <a:t>- </a:t>
            </a:r>
            <a:r>
              <a:rPr lang="en-GB" sz="1000" i="1" dirty="0" smtClean="0"/>
              <a:t>sometimes</a:t>
            </a:r>
            <a:r>
              <a:rPr lang="en-GB" sz="1000" dirty="0" smtClean="0"/>
              <a:t>             </a:t>
            </a:r>
          </a:p>
          <a:p>
            <a:r>
              <a:rPr lang="en-GB" sz="1000" dirty="0" err="1" smtClean="0"/>
              <a:t>toujours</a:t>
            </a:r>
            <a:r>
              <a:rPr lang="en-GB" sz="1000" dirty="0" smtClean="0"/>
              <a:t> – </a:t>
            </a:r>
            <a:r>
              <a:rPr lang="en-GB" sz="1000" i="1" dirty="0" smtClean="0"/>
              <a:t>always  </a:t>
            </a:r>
            <a:r>
              <a:rPr lang="en-GB" sz="1000" dirty="0" smtClean="0"/>
              <a:t>encore</a:t>
            </a:r>
            <a:r>
              <a:rPr lang="en-GB" sz="1000" i="1" dirty="0" smtClean="0"/>
              <a:t> - still</a:t>
            </a:r>
            <a:endParaRPr lang="en-GB" sz="1000" dirty="0" smtClean="0"/>
          </a:p>
          <a:p>
            <a:r>
              <a:rPr lang="en-GB" sz="1000" dirty="0" err="1" smtClean="0"/>
              <a:t>normalement</a:t>
            </a:r>
            <a:r>
              <a:rPr lang="en-GB" sz="1000" dirty="0" smtClean="0"/>
              <a:t>- </a:t>
            </a:r>
            <a:r>
              <a:rPr lang="en-GB" sz="1000" i="1" dirty="0" smtClean="0"/>
              <a:t>normally</a:t>
            </a:r>
            <a:r>
              <a:rPr lang="en-GB" sz="1000" dirty="0" smtClean="0"/>
              <a:t>   </a:t>
            </a:r>
          </a:p>
          <a:p>
            <a:r>
              <a:rPr lang="en-GB" sz="1000" dirty="0" err="1" smtClean="0"/>
              <a:t>souvent</a:t>
            </a:r>
            <a:r>
              <a:rPr lang="en-GB" sz="1000" dirty="0" smtClean="0"/>
              <a:t> – </a:t>
            </a:r>
            <a:r>
              <a:rPr lang="en-GB" sz="1000" i="1" dirty="0" smtClean="0"/>
              <a:t>often    </a:t>
            </a:r>
          </a:p>
          <a:p>
            <a:r>
              <a:rPr lang="en-GB" sz="1000" dirty="0" smtClean="0"/>
              <a:t>de temps en temps-from time to time</a:t>
            </a:r>
          </a:p>
          <a:p>
            <a:r>
              <a:rPr lang="en-GB" sz="1000" b="1" u="sng" dirty="0" smtClean="0"/>
              <a:t>Sequencing words</a:t>
            </a:r>
          </a:p>
          <a:p>
            <a:r>
              <a:rPr lang="en-GB" sz="1000" dirty="0" smtClean="0"/>
              <a:t>tout </a:t>
            </a:r>
            <a:r>
              <a:rPr lang="en-GB" sz="1000" dirty="0" err="1" smtClean="0"/>
              <a:t>d'abord</a:t>
            </a:r>
            <a:r>
              <a:rPr lang="en-GB" sz="1000" dirty="0" smtClean="0"/>
              <a:t>  - </a:t>
            </a:r>
            <a:r>
              <a:rPr lang="en-GB" sz="1000" i="1" dirty="0" smtClean="0"/>
              <a:t>first of all</a:t>
            </a:r>
          </a:p>
          <a:p>
            <a:r>
              <a:rPr lang="en-GB" sz="1000" dirty="0" err="1" smtClean="0"/>
              <a:t>puis</a:t>
            </a:r>
            <a:r>
              <a:rPr lang="en-GB" sz="1000" dirty="0" smtClean="0"/>
              <a:t>  - </a:t>
            </a:r>
            <a:r>
              <a:rPr lang="en-GB" sz="1000" i="1" dirty="0" smtClean="0"/>
              <a:t>then</a:t>
            </a:r>
          </a:p>
          <a:p>
            <a:r>
              <a:rPr lang="en-GB" sz="1000" dirty="0" smtClean="0"/>
              <a:t>plus </a:t>
            </a:r>
            <a:r>
              <a:rPr lang="en-GB" sz="1000" dirty="0" err="1" smtClean="0"/>
              <a:t>tard</a:t>
            </a:r>
            <a:r>
              <a:rPr lang="en-GB" sz="1000" dirty="0" smtClean="0"/>
              <a:t>  - </a:t>
            </a:r>
            <a:r>
              <a:rPr lang="en-GB" sz="1000" i="1" dirty="0" smtClean="0"/>
              <a:t>later</a:t>
            </a:r>
          </a:p>
          <a:p>
            <a:r>
              <a:rPr lang="en-GB" sz="1000" dirty="0" err="1" smtClean="0"/>
              <a:t>finalement</a:t>
            </a:r>
            <a:r>
              <a:rPr lang="en-GB" sz="1000" dirty="0" smtClean="0"/>
              <a:t>  - </a:t>
            </a:r>
            <a:r>
              <a:rPr lang="en-GB" sz="1000" i="1" dirty="0" smtClean="0"/>
              <a:t>finally </a:t>
            </a:r>
          </a:p>
          <a:p>
            <a:r>
              <a:rPr lang="en-GB" sz="1000" b="1" u="sng" dirty="0" smtClean="0"/>
              <a:t>Key adjectives</a:t>
            </a:r>
          </a:p>
          <a:p>
            <a:r>
              <a:rPr lang="en-GB" sz="1000" dirty="0" err="1" smtClean="0"/>
              <a:t>amusant</a:t>
            </a:r>
            <a:r>
              <a:rPr lang="en-GB" sz="1000" dirty="0" smtClean="0"/>
              <a:t>(e)– </a:t>
            </a:r>
            <a:r>
              <a:rPr lang="en-GB" sz="1000" i="1" dirty="0" smtClean="0"/>
              <a:t>fun </a:t>
            </a:r>
          </a:p>
          <a:p>
            <a:r>
              <a:rPr lang="en-GB" sz="1000" dirty="0" err="1" smtClean="0"/>
              <a:t>ennuyeux/euse</a:t>
            </a:r>
            <a:r>
              <a:rPr lang="en-GB" sz="1000" dirty="0" smtClean="0"/>
              <a:t>- </a:t>
            </a:r>
            <a:r>
              <a:rPr lang="en-GB" sz="1000" i="1" dirty="0" smtClean="0"/>
              <a:t>boring</a:t>
            </a:r>
          </a:p>
          <a:p>
            <a:r>
              <a:rPr lang="en-GB" sz="1000" dirty="0" smtClean="0"/>
              <a:t>grand(e) – </a:t>
            </a:r>
            <a:r>
              <a:rPr lang="en-GB" sz="1000" i="1" dirty="0" smtClean="0"/>
              <a:t>big       </a:t>
            </a:r>
            <a:r>
              <a:rPr lang="en-GB" sz="1000" dirty="0" smtClean="0"/>
              <a:t>petit(e)– </a:t>
            </a:r>
            <a:r>
              <a:rPr lang="en-GB" sz="1000" i="1" dirty="0" smtClean="0"/>
              <a:t>small</a:t>
            </a:r>
          </a:p>
          <a:p>
            <a:r>
              <a:rPr lang="en-GB" sz="1000" dirty="0" err="1" smtClean="0"/>
              <a:t>sympa</a:t>
            </a:r>
            <a:r>
              <a:rPr lang="en-GB" sz="1000" dirty="0" smtClean="0"/>
              <a:t>– </a:t>
            </a:r>
            <a:r>
              <a:rPr lang="en-GB" sz="1000" i="1" dirty="0" smtClean="0"/>
              <a:t>nice                   </a:t>
            </a:r>
          </a:p>
          <a:p>
            <a:r>
              <a:rPr lang="en-GB" sz="1000" dirty="0" err="1" smtClean="0"/>
              <a:t>antipathique</a:t>
            </a:r>
            <a:r>
              <a:rPr lang="en-GB" sz="1000" dirty="0" smtClean="0"/>
              <a:t>– </a:t>
            </a:r>
            <a:r>
              <a:rPr lang="en-GB" sz="1000" i="1" dirty="0" smtClean="0"/>
              <a:t>unpleasant</a:t>
            </a:r>
          </a:p>
          <a:p>
            <a:r>
              <a:rPr lang="en-GB" sz="1000" dirty="0" err="1" smtClean="0"/>
              <a:t>intéressant</a:t>
            </a:r>
            <a:r>
              <a:rPr lang="en-GB" sz="1000" dirty="0" smtClean="0"/>
              <a:t>(e) – </a:t>
            </a:r>
            <a:r>
              <a:rPr lang="en-GB" sz="1000" i="1" dirty="0" smtClean="0"/>
              <a:t>interesting</a:t>
            </a:r>
          </a:p>
          <a:p>
            <a:r>
              <a:rPr lang="en-GB" sz="1000" dirty="0" smtClean="0"/>
              <a:t>important(e) – </a:t>
            </a:r>
            <a:r>
              <a:rPr lang="en-GB" sz="1000" i="1" dirty="0" smtClean="0"/>
              <a:t>important</a:t>
            </a:r>
          </a:p>
          <a:p>
            <a:r>
              <a:rPr lang="en-GB" sz="1000" b="1" u="sng" dirty="0" smtClean="0"/>
              <a:t>Connectives</a:t>
            </a:r>
          </a:p>
          <a:p>
            <a:r>
              <a:rPr lang="en-GB" sz="1000" dirty="0" smtClean="0"/>
              <a:t>et – </a:t>
            </a:r>
            <a:r>
              <a:rPr lang="en-GB" sz="1000" i="1" dirty="0" smtClean="0"/>
              <a:t>and</a:t>
            </a:r>
            <a:r>
              <a:rPr lang="en-GB" sz="1000" dirty="0" smtClean="0"/>
              <a:t>  </a:t>
            </a:r>
            <a:r>
              <a:rPr lang="en-GB" sz="1000" dirty="0" err="1" smtClean="0"/>
              <a:t>mais</a:t>
            </a:r>
            <a:r>
              <a:rPr lang="en-GB" sz="1000" dirty="0" smtClean="0"/>
              <a:t> – </a:t>
            </a:r>
            <a:r>
              <a:rPr lang="en-GB" sz="1000" i="1" dirty="0" smtClean="0"/>
              <a:t>but</a:t>
            </a:r>
            <a:r>
              <a:rPr lang="en-GB" sz="1000" dirty="0" smtClean="0"/>
              <a:t>   </a:t>
            </a:r>
            <a:r>
              <a:rPr lang="en-GB" sz="1000" dirty="0" err="1" smtClean="0"/>
              <a:t>ou</a:t>
            </a:r>
            <a:r>
              <a:rPr lang="en-GB" sz="1000" dirty="0" smtClean="0"/>
              <a:t> – </a:t>
            </a:r>
            <a:r>
              <a:rPr lang="en-GB" sz="1000" i="1" dirty="0" smtClean="0"/>
              <a:t>or</a:t>
            </a:r>
            <a:endParaRPr lang="en-GB" sz="1000" dirty="0" smtClean="0"/>
          </a:p>
          <a:p>
            <a:r>
              <a:rPr lang="en-GB" sz="1000" dirty="0" err="1" smtClean="0"/>
              <a:t>parce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</a:t>
            </a:r>
            <a:r>
              <a:rPr lang="en-GB" sz="1000" i="1" dirty="0" smtClean="0"/>
              <a:t>because  </a:t>
            </a:r>
            <a:r>
              <a:rPr lang="en-GB" sz="1000" dirty="0" err="1" smtClean="0"/>
              <a:t>puis</a:t>
            </a:r>
            <a:r>
              <a:rPr lang="en-GB" sz="1000" dirty="0" smtClean="0"/>
              <a:t> – </a:t>
            </a:r>
            <a:r>
              <a:rPr lang="en-GB" sz="1000" i="1" dirty="0" smtClean="0"/>
              <a:t>then</a:t>
            </a:r>
          </a:p>
          <a:p>
            <a:r>
              <a:rPr lang="en-GB" sz="1000" dirty="0" err="1" smtClean="0"/>
              <a:t>donc</a:t>
            </a:r>
            <a:r>
              <a:rPr lang="en-GB" sz="1000" dirty="0" smtClean="0"/>
              <a:t>– </a:t>
            </a:r>
            <a:r>
              <a:rPr lang="en-GB" sz="1000" i="1" dirty="0" smtClean="0"/>
              <a:t>therefore  </a:t>
            </a:r>
            <a:r>
              <a:rPr lang="en-GB" sz="1000" i="1" dirty="0" err="1" smtClean="0"/>
              <a:t>aussi</a:t>
            </a:r>
            <a:r>
              <a:rPr lang="en-GB" sz="1000" i="1" dirty="0" smtClean="0"/>
              <a:t> - also</a:t>
            </a:r>
          </a:p>
          <a:p>
            <a:r>
              <a:rPr lang="en-GB" sz="1000" dirty="0" err="1" smtClean="0"/>
              <a:t>cependant</a:t>
            </a:r>
            <a:r>
              <a:rPr lang="en-GB" sz="1000" dirty="0" smtClean="0"/>
              <a:t>– </a:t>
            </a:r>
            <a:r>
              <a:rPr lang="en-GB" sz="1000" i="1" dirty="0" smtClean="0"/>
              <a:t>however </a:t>
            </a:r>
          </a:p>
          <a:p>
            <a:r>
              <a:rPr lang="en-GB" sz="1000" b="1" u="sng" dirty="0" smtClean="0"/>
              <a:t>Past tense – 1</a:t>
            </a:r>
            <a:r>
              <a:rPr lang="en-GB" sz="1000" b="1" u="sng" baseline="30000" dirty="0" smtClean="0"/>
              <a:t>st</a:t>
            </a:r>
            <a:r>
              <a:rPr lang="en-GB" sz="1000" b="1" u="sng" dirty="0" smtClean="0"/>
              <a:t> person important verbs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suis</a:t>
            </a:r>
            <a:r>
              <a:rPr lang="en-GB" sz="1000" dirty="0" smtClean="0"/>
              <a:t> </a:t>
            </a:r>
            <a:r>
              <a:rPr lang="en-GB" sz="1000" dirty="0" err="1" smtClean="0"/>
              <a:t>allé</a:t>
            </a:r>
            <a:r>
              <a:rPr lang="en-GB" sz="1000" dirty="0" smtClean="0"/>
              <a:t>(e)  I went </a:t>
            </a:r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mangé</a:t>
            </a:r>
            <a:r>
              <a:rPr lang="en-GB" sz="1000" dirty="0" smtClean="0"/>
              <a:t> – I ate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bu</a:t>
            </a:r>
            <a:r>
              <a:rPr lang="en-GB" sz="1000" dirty="0" smtClean="0"/>
              <a:t> – I drank	</a:t>
            </a:r>
            <a:r>
              <a:rPr lang="en-GB" sz="1000" dirty="0" err="1" smtClean="0"/>
              <a:t>j’ai</a:t>
            </a:r>
            <a:r>
              <a:rPr lang="en-GB" sz="1000" dirty="0" smtClean="0"/>
              <a:t> vu – I saw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lu</a:t>
            </a:r>
            <a:r>
              <a:rPr lang="en-GB" sz="1000" dirty="0" smtClean="0"/>
              <a:t> – I read	</a:t>
            </a:r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nagé</a:t>
            </a:r>
            <a:r>
              <a:rPr lang="en-GB" sz="1000" dirty="0" smtClean="0"/>
              <a:t> – I swam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joué</a:t>
            </a:r>
            <a:r>
              <a:rPr lang="en-GB" sz="1000" dirty="0" smtClean="0"/>
              <a:t> – I played       </a:t>
            </a:r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eu</a:t>
            </a:r>
            <a:r>
              <a:rPr lang="en-GB" sz="1000" dirty="0" smtClean="0"/>
              <a:t> – I had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acheté</a:t>
            </a:r>
            <a:r>
              <a:rPr lang="en-GB" sz="1000" dirty="0" smtClean="0"/>
              <a:t> – I bought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visité</a:t>
            </a:r>
            <a:r>
              <a:rPr lang="en-GB" sz="1000" dirty="0" smtClean="0"/>
              <a:t> - I visited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décidé</a:t>
            </a:r>
            <a:r>
              <a:rPr lang="en-GB" sz="1000" dirty="0" smtClean="0"/>
              <a:t> de – I decided to </a:t>
            </a:r>
          </a:p>
          <a:p>
            <a:r>
              <a:rPr lang="en-GB" sz="1000" dirty="0" err="1" smtClean="0"/>
              <a:t>J’ai</a:t>
            </a:r>
            <a:r>
              <a:rPr lang="en-GB" sz="1000" dirty="0" smtClean="0"/>
              <a:t> </a:t>
            </a:r>
            <a:r>
              <a:rPr lang="en-GB" sz="1000" dirty="0" err="1" smtClean="0"/>
              <a:t>voulu</a:t>
            </a:r>
            <a:r>
              <a:rPr lang="en-GB" sz="1000" dirty="0" smtClean="0"/>
              <a:t> – I wanted to</a:t>
            </a:r>
          </a:p>
          <a:p>
            <a:r>
              <a:rPr lang="en-GB" sz="1000" dirty="0" err="1" smtClean="0"/>
              <a:t>C’était</a:t>
            </a:r>
            <a:r>
              <a:rPr lang="en-GB" sz="1000" dirty="0" smtClean="0"/>
              <a:t> – it was</a:t>
            </a:r>
          </a:p>
          <a:p>
            <a:r>
              <a:rPr lang="en-GB" sz="1000" b="1" u="sng" dirty="0" smtClean="0"/>
              <a:t>Future tense</a:t>
            </a:r>
          </a:p>
          <a:p>
            <a:r>
              <a:rPr lang="en-GB" sz="1000" dirty="0" smtClean="0"/>
              <a:t>Je </a:t>
            </a:r>
            <a:r>
              <a:rPr lang="en-GB" sz="1000" dirty="0" err="1" smtClean="0"/>
              <a:t>vais</a:t>
            </a:r>
            <a:r>
              <a:rPr lang="en-GB" sz="1000" dirty="0" smtClean="0"/>
              <a:t>+ infinitive – I’m going to …</a:t>
            </a:r>
          </a:p>
          <a:p>
            <a:r>
              <a:rPr lang="en-GB" sz="1000" dirty="0" smtClean="0"/>
              <a:t>On </a:t>
            </a:r>
            <a:r>
              <a:rPr lang="en-GB" sz="1000" dirty="0" err="1" smtClean="0"/>
              <a:t>va</a:t>
            </a:r>
            <a:r>
              <a:rPr lang="en-GB" sz="1000" dirty="0" smtClean="0"/>
              <a:t> + infinitive–We’re going to..</a:t>
            </a:r>
          </a:p>
          <a:p>
            <a:r>
              <a:rPr lang="en-GB" sz="1000" dirty="0" err="1" smtClean="0"/>
              <a:t>Ce</a:t>
            </a:r>
            <a:r>
              <a:rPr lang="en-GB" sz="1000" dirty="0" smtClean="0"/>
              <a:t> sera – it will be</a:t>
            </a:r>
          </a:p>
          <a:p>
            <a:r>
              <a:rPr lang="en-GB" sz="1000" b="1" u="sng" dirty="0" smtClean="0"/>
              <a:t>The conditional – I would</a:t>
            </a:r>
          </a:p>
          <a:p>
            <a:r>
              <a:rPr lang="en-GB" sz="1000" dirty="0" smtClean="0"/>
              <a:t>            Je </a:t>
            </a:r>
            <a:r>
              <a:rPr lang="en-GB" sz="1000" dirty="0" err="1" smtClean="0"/>
              <a:t>voudrais</a:t>
            </a:r>
            <a:r>
              <a:rPr lang="en-GB" sz="1000" dirty="0" smtClean="0"/>
              <a:t> – I would like</a:t>
            </a:r>
          </a:p>
          <a:p>
            <a:r>
              <a:rPr lang="en-GB" sz="1000" dirty="0" smtClean="0"/>
              <a:t>                </a:t>
            </a:r>
            <a:r>
              <a:rPr lang="en-GB" sz="1000" dirty="0" err="1" smtClean="0"/>
              <a:t>ce</a:t>
            </a:r>
            <a:r>
              <a:rPr lang="en-GB" sz="1000" dirty="0" smtClean="0"/>
              <a:t> </a:t>
            </a:r>
            <a:r>
              <a:rPr lang="en-GB" sz="1000" dirty="0" err="1" smtClean="0"/>
              <a:t>serait</a:t>
            </a:r>
            <a:r>
              <a:rPr lang="en-GB" sz="1000" dirty="0" smtClean="0"/>
              <a:t> – it would be</a:t>
            </a:r>
          </a:p>
          <a:p>
            <a:endParaRPr lang="en-GB" sz="1000" dirty="0" smtClean="0"/>
          </a:p>
          <a:p>
            <a:endParaRPr lang="en-GB" sz="1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1316</Words>
  <Application>Microsoft Office PowerPoint</Application>
  <PresentationFormat>On-screen Show (4:3)</PresentationFormat>
  <Paragraphs>238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kaz</dc:creator>
  <cp:lastModifiedBy>kaz</cp:lastModifiedBy>
  <cp:revision>47</cp:revision>
  <dcterms:created xsi:type="dcterms:W3CDTF">2013-05-25T13:47:13Z</dcterms:created>
  <dcterms:modified xsi:type="dcterms:W3CDTF">2014-07-08T07:08:23Z</dcterms:modified>
</cp:coreProperties>
</file>