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561" autoAdjust="0"/>
    <p:restoredTop sz="90310" autoAdjust="0"/>
  </p:normalViewPr>
  <p:slideViewPr>
    <p:cSldViewPr>
      <p:cViewPr>
        <p:scale>
          <a:sx n="50" d="100"/>
          <a:sy n="50" d="100"/>
        </p:scale>
        <p:origin x="-1714" y="68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97ED4-D40F-4366-9219-EB03DE60A14D}" type="datetimeFigureOut">
              <a:rPr lang="en-US" smtClean="0"/>
              <a:pPr/>
              <a:t>1/9/2014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D19C2-F60D-4908-81C3-0B0C45005BF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000" dirty="0" smtClean="0"/>
              <a:t>This sheet</a:t>
            </a:r>
            <a:r>
              <a:rPr lang="en-GB" sz="1000" baseline="0" dirty="0" smtClean="0"/>
              <a:t> can be folded and stand on the table to making reading easier for all the group. </a:t>
            </a:r>
          </a:p>
          <a:p>
            <a:r>
              <a:rPr lang="en-GB" sz="1000" dirty="0" smtClean="0"/>
              <a:t>Karen </a:t>
            </a:r>
            <a:r>
              <a:rPr lang="en-GB" sz="1000" dirty="0" err="1" smtClean="0"/>
              <a:t>Whitehead</a:t>
            </a:r>
            <a:r>
              <a:rPr lang="en-GB" sz="1000" dirty="0" smtClean="0"/>
              <a:t> @</a:t>
            </a:r>
            <a:r>
              <a:rPr lang="en-GB" sz="1000" dirty="0" err="1" smtClean="0"/>
              <a:t>KazWd</a:t>
            </a:r>
            <a:r>
              <a:rPr lang="en-GB" sz="1000" dirty="0" smtClean="0"/>
              <a:t> 2013</a:t>
            </a:r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D19C2-F60D-4908-81C3-0B0C45005BF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Karen </a:t>
            </a:r>
            <a:r>
              <a:rPr lang="en-GB" dirty="0" err="1" smtClean="0"/>
              <a:t>Whitehead</a:t>
            </a:r>
            <a:r>
              <a:rPr lang="en-GB" dirty="0" smtClean="0"/>
              <a:t> @</a:t>
            </a:r>
            <a:r>
              <a:rPr lang="en-GB" dirty="0" err="1" smtClean="0"/>
              <a:t>KazWd</a:t>
            </a:r>
            <a:r>
              <a:rPr lang="en-GB" dirty="0" smtClean="0"/>
              <a:t> 2013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D19C2-F60D-4908-81C3-0B0C45005BF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8C53-5AE5-47CB-B75F-189A063836E1}" type="datetimeFigureOut">
              <a:rPr lang="en-US" smtClean="0"/>
              <a:pPr/>
              <a:t>1/9/2014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7A29-CC41-48D4-B497-6A1FAFB8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8C53-5AE5-47CB-B75F-189A063836E1}" type="datetimeFigureOut">
              <a:rPr lang="en-US" smtClean="0"/>
              <a:pPr/>
              <a:t>1/9/2014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7A29-CC41-48D4-B497-6A1FAFB8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8C53-5AE5-47CB-B75F-189A063836E1}" type="datetimeFigureOut">
              <a:rPr lang="en-US" smtClean="0"/>
              <a:pPr/>
              <a:t>1/9/2014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7A29-CC41-48D4-B497-6A1FAFB8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8C53-5AE5-47CB-B75F-189A063836E1}" type="datetimeFigureOut">
              <a:rPr lang="en-US" smtClean="0"/>
              <a:pPr/>
              <a:t>1/9/2014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7A29-CC41-48D4-B497-6A1FAFB8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8C53-5AE5-47CB-B75F-189A063836E1}" type="datetimeFigureOut">
              <a:rPr lang="en-US" smtClean="0"/>
              <a:pPr/>
              <a:t>1/9/2014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7A29-CC41-48D4-B497-6A1FAFB8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8C53-5AE5-47CB-B75F-189A063836E1}" type="datetimeFigureOut">
              <a:rPr lang="en-US" smtClean="0"/>
              <a:pPr/>
              <a:t>1/9/2014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7A29-CC41-48D4-B497-6A1FAFB8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8C53-5AE5-47CB-B75F-189A063836E1}" type="datetimeFigureOut">
              <a:rPr lang="en-US" smtClean="0"/>
              <a:pPr/>
              <a:t>1/9/2014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7A29-CC41-48D4-B497-6A1FAFB8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8C53-5AE5-47CB-B75F-189A063836E1}" type="datetimeFigureOut">
              <a:rPr lang="en-US" smtClean="0"/>
              <a:pPr/>
              <a:t>1/9/2014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7A29-CC41-48D4-B497-6A1FAFB8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8C53-5AE5-47CB-B75F-189A063836E1}" type="datetimeFigureOut">
              <a:rPr lang="en-US" smtClean="0"/>
              <a:pPr/>
              <a:t>1/9/2014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7A29-CC41-48D4-B497-6A1FAFB8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8C53-5AE5-47CB-B75F-189A063836E1}" type="datetimeFigureOut">
              <a:rPr lang="en-US" smtClean="0"/>
              <a:pPr/>
              <a:t>1/9/2014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7A29-CC41-48D4-B497-6A1FAFB8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8C53-5AE5-47CB-B75F-189A063836E1}" type="datetimeFigureOut">
              <a:rPr lang="en-US" smtClean="0"/>
              <a:pPr/>
              <a:t>1/9/2014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7A29-CC41-48D4-B497-6A1FAFB8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58C53-5AE5-47CB-B75F-189A063836E1}" type="datetimeFigureOut">
              <a:rPr lang="en-US" smtClean="0"/>
              <a:pPr/>
              <a:t>1/9/2014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17A29-CC41-48D4-B497-6A1FAFB8A8B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rOSFt-KkwMwKOM&amp;tbnid=rBJB6jgYPCvoyM:&amp;ved=0CAUQjRw&amp;url=http://depositphotos.com/3517979/stock-photo-3D-Thumbs-Up.html&amp;ei=v0luUqDTLsfK0QX3hYGICQ&amp;bvm=bv.55123115,d.ZG4&amp;psig=AFQjCNF_E1REK0270-WPDxZRa3v1T5GX9A&amp;ust=138304583913285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rOSFt-KkwMwKOM&amp;tbnid=rBJB6jgYPCvoyM:&amp;ved=0CAUQjRw&amp;url=http://depositphotos.com/3517979/stock-photo-3D-Thumbs-Up.html&amp;ei=v0luUqDTLsfK0QX3hYGICQ&amp;bvm=bv.55123115,d.ZG4&amp;psig=AFQjCNF_E1REK0270-WPDxZRa3v1T5GX9A&amp;ust=138304583913285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2" name="Picture 8" descr="https://encrypted-tbn1.gstatic.com/images?q=tbn:ANd9GcRHBxK5SU7hsggvNKN5v8hu-Y0O3kIS0RPFxB_rBxAVWqN_vzIIR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10255" t="3213" r="15312" b="3214"/>
          <a:stretch>
            <a:fillRect/>
          </a:stretch>
        </p:blipFill>
        <p:spPr bwMode="auto">
          <a:xfrm>
            <a:off x="1285860" y="4429124"/>
            <a:ext cx="454605" cy="571504"/>
          </a:xfrm>
          <a:prstGeom prst="rect">
            <a:avLst/>
          </a:prstGeom>
          <a:noFill/>
        </p:spPr>
      </p:pic>
      <p:pic>
        <p:nvPicPr>
          <p:cNvPr id="11276" name="Picture 12" descr="https://encrypted-tbn3.gstatic.com/images?q=tbn:ANd9GcTY_pa1GsaN7EoVCVyJiIv3TsLx9_BPZeG3wl6WCmsCtykXA9OCrA"/>
          <p:cNvPicPr>
            <a:picLocks noChangeAspect="1" noChangeArrowheads="1"/>
          </p:cNvPicPr>
          <p:nvPr/>
        </p:nvPicPr>
        <p:blipFill>
          <a:blip r:embed="rId5"/>
          <a:srcRect l="11148" r="10817"/>
          <a:stretch>
            <a:fillRect/>
          </a:stretch>
        </p:blipFill>
        <p:spPr bwMode="auto">
          <a:xfrm>
            <a:off x="4786322" y="4429124"/>
            <a:ext cx="500066" cy="640821"/>
          </a:xfrm>
          <a:prstGeom prst="rect">
            <a:avLst/>
          </a:prstGeom>
          <a:noFill/>
        </p:spPr>
      </p:pic>
      <p:cxnSp>
        <p:nvCxnSpPr>
          <p:cNvPr id="46" name="Straight Connector 45"/>
          <p:cNvCxnSpPr/>
          <p:nvPr/>
        </p:nvCxnSpPr>
        <p:spPr>
          <a:xfrm>
            <a:off x="0" y="4357686"/>
            <a:ext cx="6858000" cy="1588"/>
          </a:xfrm>
          <a:prstGeom prst="line">
            <a:avLst/>
          </a:prstGeom>
          <a:ln w="47625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 Box 13"/>
          <p:cNvSpPr txBox="1">
            <a:spLocks noChangeArrowheads="1"/>
          </p:cNvSpPr>
          <p:nvPr/>
        </p:nvSpPr>
        <p:spPr bwMode="auto">
          <a:xfrm rot="10800000">
            <a:off x="3714752" y="3643306"/>
            <a:ext cx="2143141" cy="63107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GB" b="1" dirty="0" smtClean="0">
                <a:solidFill>
                  <a:schemeClr val="bg1"/>
                </a:solidFill>
              </a:rPr>
              <a:t>¿Te </a:t>
            </a:r>
            <a:r>
              <a:rPr lang="en-GB" b="1" dirty="0" err="1" smtClean="0">
                <a:solidFill>
                  <a:schemeClr val="bg1"/>
                </a:solidFill>
              </a:rPr>
              <a:t>gusta</a:t>
            </a:r>
            <a:r>
              <a:rPr lang="en-GB" b="1" dirty="0" smtClean="0">
                <a:solidFill>
                  <a:schemeClr val="bg1"/>
                </a:solidFill>
              </a:rPr>
              <a:t>(n) …?</a:t>
            </a:r>
            <a:endParaRPr lang="en-GB" b="1" dirty="0">
              <a:solidFill>
                <a:schemeClr val="bg1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GB" dirty="0">
                <a:solidFill>
                  <a:schemeClr val="bg1"/>
                </a:solidFill>
              </a:rPr>
              <a:t>Do you like … </a:t>
            </a:r>
          </a:p>
        </p:txBody>
      </p:sp>
      <p:sp>
        <p:nvSpPr>
          <p:cNvPr id="65" name="Text Box 12"/>
          <p:cNvSpPr txBox="1">
            <a:spLocks noChangeArrowheads="1"/>
          </p:cNvSpPr>
          <p:nvPr/>
        </p:nvSpPr>
        <p:spPr bwMode="auto">
          <a:xfrm rot="10800000">
            <a:off x="0" y="2643668"/>
            <a:ext cx="1500198" cy="78483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err="1" smtClean="0">
                <a:solidFill>
                  <a:schemeClr val="bg1"/>
                </a:solidFill>
              </a:rPr>
              <a:t>Creo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 err="1" smtClean="0">
                <a:solidFill>
                  <a:schemeClr val="bg1"/>
                </a:solidFill>
              </a:rPr>
              <a:t>que</a:t>
            </a:r>
            <a:r>
              <a:rPr lang="en-GB" b="1" dirty="0" smtClean="0">
                <a:solidFill>
                  <a:schemeClr val="bg1"/>
                </a:solidFill>
              </a:rPr>
              <a:t>…</a:t>
            </a:r>
            <a:endParaRPr lang="en-GB" b="1" dirty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bg1"/>
                </a:solidFill>
              </a:rPr>
              <a:t>I think </a:t>
            </a:r>
            <a:r>
              <a:rPr lang="en-GB" dirty="0" smtClean="0">
                <a:solidFill>
                  <a:schemeClr val="bg1"/>
                </a:solidFill>
              </a:rPr>
              <a:t>…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6" name="Text Box 53"/>
          <p:cNvSpPr txBox="1">
            <a:spLocks noChangeArrowheads="1"/>
          </p:cNvSpPr>
          <p:nvPr/>
        </p:nvSpPr>
        <p:spPr bwMode="auto">
          <a:xfrm rot="10800000">
            <a:off x="1643074" y="2643174"/>
            <a:ext cx="1785950" cy="78483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solidFill>
                  <a:schemeClr val="bg1"/>
                </a:solidFill>
              </a:rPr>
              <a:t>En mi </a:t>
            </a:r>
            <a:r>
              <a:rPr lang="en-GB" b="1" dirty="0" err="1" smtClean="0">
                <a:solidFill>
                  <a:schemeClr val="bg1"/>
                </a:solidFill>
              </a:rPr>
              <a:t>opinión</a:t>
            </a:r>
            <a:r>
              <a:rPr lang="en-GB" b="1" dirty="0" smtClean="0">
                <a:solidFill>
                  <a:schemeClr val="bg1"/>
                </a:solidFill>
              </a:rPr>
              <a:t>…</a:t>
            </a:r>
            <a:endParaRPr lang="en-GB" b="1" dirty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bg1"/>
                </a:solidFill>
              </a:rPr>
              <a:t>In my opinion … </a:t>
            </a:r>
          </a:p>
        </p:txBody>
      </p:sp>
      <p:sp>
        <p:nvSpPr>
          <p:cNvPr id="67" name="Text Box 14"/>
          <p:cNvSpPr txBox="1">
            <a:spLocks noChangeArrowheads="1"/>
          </p:cNvSpPr>
          <p:nvPr/>
        </p:nvSpPr>
        <p:spPr bwMode="auto">
          <a:xfrm rot="10800000">
            <a:off x="4357670" y="2143108"/>
            <a:ext cx="2500330" cy="1399742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1" dirty="0" smtClean="0">
                <a:solidFill>
                  <a:schemeClr val="bg1"/>
                </a:solidFill>
              </a:rPr>
              <a:t>Me </a:t>
            </a:r>
            <a:r>
              <a:rPr lang="en-GB" b="1" dirty="0" err="1" smtClean="0">
                <a:solidFill>
                  <a:schemeClr val="bg1"/>
                </a:solidFill>
              </a:rPr>
              <a:t>gusta</a:t>
            </a:r>
            <a:r>
              <a:rPr lang="en-GB" b="1" dirty="0" smtClean="0">
                <a:solidFill>
                  <a:schemeClr val="bg1"/>
                </a:solidFill>
              </a:rPr>
              <a:t>(n) ..</a:t>
            </a:r>
            <a:endParaRPr lang="en-GB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1" dirty="0" smtClean="0">
                <a:solidFill>
                  <a:schemeClr val="bg1"/>
                </a:solidFill>
              </a:rPr>
              <a:t>Me </a:t>
            </a:r>
            <a:r>
              <a:rPr lang="en-GB" b="1" dirty="0" err="1" smtClean="0">
                <a:solidFill>
                  <a:schemeClr val="bg1"/>
                </a:solidFill>
              </a:rPr>
              <a:t>encanta</a:t>
            </a:r>
            <a:r>
              <a:rPr lang="en-GB" b="1" dirty="0" smtClean="0">
                <a:solidFill>
                  <a:schemeClr val="bg1"/>
                </a:solidFill>
              </a:rPr>
              <a:t>(n)…</a:t>
            </a:r>
            <a:endParaRPr lang="en-GB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1" dirty="0" smtClean="0">
                <a:solidFill>
                  <a:schemeClr val="bg1"/>
                </a:solidFill>
              </a:rPr>
              <a:t>No me </a:t>
            </a:r>
            <a:r>
              <a:rPr lang="en-GB" b="1" dirty="0" err="1" smtClean="0">
                <a:solidFill>
                  <a:schemeClr val="bg1"/>
                </a:solidFill>
              </a:rPr>
              <a:t>gusta</a:t>
            </a:r>
            <a:r>
              <a:rPr lang="en-GB" b="1" dirty="0" smtClean="0">
                <a:solidFill>
                  <a:schemeClr val="bg1"/>
                </a:solidFill>
              </a:rPr>
              <a:t>(n)…</a:t>
            </a:r>
            <a:endParaRPr lang="en-GB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1" dirty="0" err="1" smtClean="0">
                <a:solidFill>
                  <a:schemeClr val="bg1"/>
                </a:solidFill>
              </a:rPr>
              <a:t>Odio</a:t>
            </a:r>
            <a:r>
              <a:rPr lang="en-GB" b="1" dirty="0" smtClean="0">
                <a:solidFill>
                  <a:schemeClr val="bg1"/>
                </a:solidFill>
              </a:rPr>
              <a:t> …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8" name="AutoShape 20"/>
          <p:cNvSpPr>
            <a:spLocks noChangeArrowheads="1"/>
          </p:cNvSpPr>
          <p:nvPr/>
        </p:nvSpPr>
        <p:spPr bwMode="auto">
          <a:xfrm rot="10800000">
            <a:off x="5072074" y="3214678"/>
            <a:ext cx="285752" cy="214314"/>
          </a:xfrm>
          <a:custGeom>
            <a:avLst/>
            <a:gdLst>
              <a:gd name="T0" fmla="*/ 340080563 w 21600"/>
              <a:gd name="T1" fmla="*/ 68486695 h 21600"/>
              <a:gd name="T2" fmla="*/ 91689762 w 21600"/>
              <a:gd name="T3" fmla="*/ 338205537 h 21600"/>
              <a:gd name="T4" fmla="*/ 340080563 w 21600"/>
              <a:gd name="T5" fmla="*/ 676411499 h 21600"/>
              <a:gd name="T6" fmla="*/ 584712066 w 21600"/>
              <a:gd name="T7" fmla="*/ 33820553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AutoShape 21"/>
          <p:cNvSpPr>
            <a:spLocks noChangeArrowheads="1"/>
          </p:cNvSpPr>
          <p:nvPr/>
        </p:nvSpPr>
        <p:spPr bwMode="auto">
          <a:xfrm rot="10800000">
            <a:off x="4714884" y="2857488"/>
            <a:ext cx="214314" cy="214314"/>
          </a:xfrm>
          <a:custGeom>
            <a:avLst/>
            <a:gdLst>
              <a:gd name="T0" fmla="*/ 340084088 w 21600"/>
              <a:gd name="T1" fmla="*/ 68486695 h 21600"/>
              <a:gd name="T2" fmla="*/ 91690773 w 21600"/>
              <a:gd name="T3" fmla="*/ 338205537 h 21600"/>
              <a:gd name="T4" fmla="*/ 340084088 w 21600"/>
              <a:gd name="T5" fmla="*/ 676411499 h 21600"/>
              <a:gd name="T6" fmla="*/ 584720486 w 21600"/>
              <a:gd name="T7" fmla="*/ 33820553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AutoShape 22"/>
          <p:cNvSpPr>
            <a:spLocks noChangeArrowheads="1"/>
          </p:cNvSpPr>
          <p:nvPr/>
        </p:nvSpPr>
        <p:spPr bwMode="auto">
          <a:xfrm rot="10800000">
            <a:off x="5000636" y="2857488"/>
            <a:ext cx="214314" cy="214314"/>
          </a:xfrm>
          <a:custGeom>
            <a:avLst/>
            <a:gdLst>
              <a:gd name="T0" fmla="*/ 340084088 w 21600"/>
              <a:gd name="T1" fmla="*/ 68486695 h 21600"/>
              <a:gd name="T2" fmla="*/ 91690773 w 21600"/>
              <a:gd name="T3" fmla="*/ 338205537 h 21600"/>
              <a:gd name="T4" fmla="*/ 340084088 w 21600"/>
              <a:gd name="T5" fmla="*/ 676411499 h 21600"/>
              <a:gd name="T6" fmla="*/ 584720486 w 21600"/>
              <a:gd name="T7" fmla="*/ 33820553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Text Box 23"/>
          <p:cNvSpPr txBox="1">
            <a:spLocks noChangeArrowheads="1"/>
          </p:cNvSpPr>
          <p:nvPr/>
        </p:nvSpPr>
        <p:spPr bwMode="auto">
          <a:xfrm rot="10800000">
            <a:off x="4714884" y="2500298"/>
            <a:ext cx="3603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smtClean="0">
                <a:solidFill>
                  <a:srgbClr val="FF0000"/>
                </a:solidFill>
              </a:rPr>
              <a:t>X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72" name="Text Box 23"/>
          <p:cNvSpPr txBox="1">
            <a:spLocks noChangeArrowheads="1"/>
          </p:cNvSpPr>
          <p:nvPr/>
        </p:nvSpPr>
        <p:spPr bwMode="auto">
          <a:xfrm rot="10800000" flipH="1">
            <a:off x="5072074" y="2143108"/>
            <a:ext cx="10810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smtClean="0">
                <a:solidFill>
                  <a:srgbClr val="FF0000"/>
                </a:solidFill>
              </a:rPr>
              <a:t>XX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73" name="Text Box 18"/>
          <p:cNvSpPr txBox="1">
            <a:spLocks noChangeArrowheads="1"/>
          </p:cNvSpPr>
          <p:nvPr/>
        </p:nvSpPr>
        <p:spPr bwMode="auto">
          <a:xfrm rot="10800000">
            <a:off x="214290" y="0"/>
            <a:ext cx="1714488" cy="36933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err="1">
                <a:solidFill>
                  <a:schemeClr val="bg1"/>
                </a:solidFill>
              </a:rPr>
              <a:t>a</a:t>
            </a:r>
            <a:r>
              <a:rPr lang="en-GB" b="1" dirty="0" err="1" smtClean="0">
                <a:solidFill>
                  <a:schemeClr val="bg1"/>
                </a:solidFill>
              </a:rPr>
              <a:t>burrido</a:t>
            </a:r>
            <a:r>
              <a:rPr lang="en-GB" b="1" dirty="0" smtClean="0">
                <a:solidFill>
                  <a:schemeClr val="bg1"/>
                </a:solidFill>
              </a:rPr>
              <a:t> (a)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4" name="Text Box 27"/>
          <p:cNvSpPr txBox="1">
            <a:spLocks noChangeArrowheads="1"/>
          </p:cNvSpPr>
          <p:nvPr/>
        </p:nvSpPr>
        <p:spPr bwMode="auto">
          <a:xfrm rot="10800000">
            <a:off x="1857340" y="0"/>
            <a:ext cx="1485900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003300"/>
                </a:solidFill>
              </a:rPr>
              <a:t>boring</a:t>
            </a:r>
          </a:p>
        </p:txBody>
      </p:sp>
      <p:sp>
        <p:nvSpPr>
          <p:cNvPr id="75" name="Text Box 28"/>
          <p:cNvSpPr txBox="1">
            <a:spLocks noChangeArrowheads="1"/>
          </p:cNvSpPr>
          <p:nvPr/>
        </p:nvSpPr>
        <p:spPr bwMode="auto">
          <a:xfrm rot="10800000">
            <a:off x="214290" y="431800"/>
            <a:ext cx="1714488" cy="36933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err="1" smtClean="0">
                <a:solidFill>
                  <a:schemeClr val="bg1"/>
                </a:solidFill>
              </a:rPr>
              <a:t>inútil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6" name="Text Box 29"/>
          <p:cNvSpPr txBox="1">
            <a:spLocks noChangeArrowheads="1"/>
          </p:cNvSpPr>
          <p:nvPr/>
        </p:nvSpPr>
        <p:spPr bwMode="auto">
          <a:xfrm rot="10800000">
            <a:off x="1857340" y="431800"/>
            <a:ext cx="1485900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003300"/>
                </a:solidFill>
              </a:rPr>
              <a:t>useless</a:t>
            </a:r>
          </a:p>
        </p:txBody>
      </p:sp>
      <p:sp>
        <p:nvSpPr>
          <p:cNvPr id="77" name="Text Box 30"/>
          <p:cNvSpPr txBox="1">
            <a:spLocks noChangeArrowheads="1"/>
          </p:cNvSpPr>
          <p:nvPr/>
        </p:nvSpPr>
        <p:spPr bwMode="auto">
          <a:xfrm rot="10800000">
            <a:off x="3500438" y="392893"/>
            <a:ext cx="1571636" cy="36933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err="1" smtClean="0">
                <a:solidFill>
                  <a:schemeClr val="bg1"/>
                </a:solidFill>
              </a:rPr>
              <a:t>útil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8" name="Text Box 31"/>
          <p:cNvSpPr txBox="1">
            <a:spLocks noChangeArrowheads="1"/>
          </p:cNvSpPr>
          <p:nvPr/>
        </p:nvSpPr>
        <p:spPr bwMode="auto">
          <a:xfrm rot="10800000">
            <a:off x="5066120" y="392893"/>
            <a:ext cx="1506151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003300"/>
                </a:solidFill>
              </a:rPr>
              <a:t>useful</a:t>
            </a:r>
          </a:p>
        </p:txBody>
      </p:sp>
      <p:sp>
        <p:nvSpPr>
          <p:cNvPr id="79" name="Text Box 32"/>
          <p:cNvSpPr txBox="1">
            <a:spLocks noChangeArrowheads="1"/>
          </p:cNvSpPr>
          <p:nvPr/>
        </p:nvSpPr>
        <p:spPr bwMode="auto">
          <a:xfrm rot="10800000">
            <a:off x="3500438" y="-35735"/>
            <a:ext cx="1571636" cy="36933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err="1">
                <a:solidFill>
                  <a:schemeClr val="bg1"/>
                </a:solidFill>
              </a:rPr>
              <a:t>a</a:t>
            </a:r>
            <a:r>
              <a:rPr lang="en-GB" b="1" dirty="0" err="1" smtClean="0">
                <a:solidFill>
                  <a:schemeClr val="bg1"/>
                </a:solidFill>
              </a:rPr>
              <a:t>sombroso</a:t>
            </a:r>
            <a:r>
              <a:rPr lang="en-GB" b="1" dirty="0" smtClean="0">
                <a:solidFill>
                  <a:schemeClr val="bg1"/>
                </a:solidFill>
              </a:rPr>
              <a:t>/a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0" name="Text Box 33"/>
          <p:cNvSpPr txBox="1">
            <a:spLocks noChangeArrowheads="1"/>
          </p:cNvSpPr>
          <p:nvPr/>
        </p:nvSpPr>
        <p:spPr bwMode="auto">
          <a:xfrm rot="10800000">
            <a:off x="5066120" y="-35735"/>
            <a:ext cx="1506151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solidFill>
                  <a:srgbClr val="003300"/>
                </a:solidFill>
              </a:rPr>
              <a:t>amazing</a:t>
            </a:r>
            <a:endParaRPr lang="en-GB" b="1" dirty="0">
              <a:solidFill>
                <a:srgbClr val="003300"/>
              </a:solidFill>
            </a:endParaRPr>
          </a:p>
        </p:txBody>
      </p:sp>
      <p:sp>
        <p:nvSpPr>
          <p:cNvPr id="81" name="Text Box 41"/>
          <p:cNvSpPr txBox="1">
            <a:spLocks noChangeArrowheads="1"/>
          </p:cNvSpPr>
          <p:nvPr/>
        </p:nvSpPr>
        <p:spPr bwMode="auto">
          <a:xfrm rot="10800000">
            <a:off x="214290" y="863600"/>
            <a:ext cx="1714488" cy="36933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err="1">
                <a:solidFill>
                  <a:schemeClr val="bg1"/>
                </a:solidFill>
              </a:rPr>
              <a:t>e</a:t>
            </a:r>
            <a:r>
              <a:rPr lang="en-GB" b="1" dirty="0" err="1" smtClean="0">
                <a:solidFill>
                  <a:schemeClr val="bg1"/>
                </a:solidFill>
              </a:rPr>
              <a:t>stúpido</a:t>
            </a:r>
            <a:r>
              <a:rPr lang="en-GB" b="1" dirty="0" smtClean="0">
                <a:solidFill>
                  <a:schemeClr val="bg1"/>
                </a:solidFill>
              </a:rPr>
              <a:t> /a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2" name="Text Box 42"/>
          <p:cNvSpPr txBox="1">
            <a:spLocks noChangeArrowheads="1"/>
          </p:cNvSpPr>
          <p:nvPr/>
        </p:nvSpPr>
        <p:spPr bwMode="auto">
          <a:xfrm rot="10800000">
            <a:off x="1857340" y="863600"/>
            <a:ext cx="1485900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003300"/>
                </a:solidFill>
              </a:rPr>
              <a:t>stupid</a:t>
            </a:r>
          </a:p>
        </p:txBody>
      </p:sp>
      <p:sp>
        <p:nvSpPr>
          <p:cNvPr id="83" name="Text Box 49"/>
          <p:cNvSpPr txBox="1">
            <a:spLocks noChangeArrowheads="1"/>
          </p:cNvSpPr>
          <p:nvPr/>
        </p:nvSpPr>
        <p:spPr bwMode="auto">
          <a:xfrm rot="10800000">
            <a:off x="214290" y="1285884"/>
            <a:ext cx="1714488" cy="36933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err="1" smtClean="0">
                <a:solidFill>
                  <a:schemeClr val="bg1"/>
                </a:solidFill>
              </a:rPr>
              <a:t>difícil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4" name="Text Box 50"/>
          <p:cNvSpPr txBox="1">
            <a:spLocks noChangeArrowheads="1"/>
          </p:cNvSpPr>
          <p:nvPr/>
        </p:nvSpPr>
        <p:spPr bwMode="auto">
          <a:xfrm rot="10800000">
            <a:off x="1857340" y="1285884"/>
            <a:ext cx="1485900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solidFill>
                  <a:srgbClr val="003300"/>
                </a:solidFill>
              </a:rPr>
              <a:t>difficult</a:t>
            </a:r>
            <a:endParaRPr lang="en-GB" b="1" dirty="0">
              <a:solidFill>
                <a:srgbClr val="003300"/>
              </a:solidFill>
            </a:endParaRPr>
          </a:p>
        </p:txBody>
      </p:sp>
      <p:sp>
        <p:nvSpPr>
          <p:cNvPr id="85" name="Text Box 51"/>
          <p:cNvSpPr txBox="1">
            <a:spLocks noChangeArrowheads="1"/>
          </p:cNvSpPr>
          <p:nvPr/>
        </p:nvSpPr>
        <p:spPr bwMode="auto">
          <a:xfrm rot="10800000">
            <a:off x="3500438" y="821521"/>
            <a:ext cx="1571636" cy="36933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err="1" smtClean="0">
                <a:solidFill>
                  <a:schemeClr val="bg1"/>
                </a:solidFill>
              </a:rPr>
              <a:t>fácil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6" name="Text Box 52"/>
          <p:cNvSpPr txBox="1">
            <a:spLocks noChangeArrowheads="1"/>
          </p:cNvSpPr>
          <p:nvPr/>
        </p:nvSpPr>
        <p:spPr bwMode="auto">
          <a:xfrm rot="10800000">
            <a:off x="5066120" y="821521"/>
            <a:ext cx="1506151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003300"/>
                </a:solidFill>
              </a:rPr>
              <a:t>easy</a:t>
            </a:r>
          </a:p>
        </p:txBody>
      </p:sp>
      <p:sp>
        <p:nvSpPr>
          <p:cNvPr id="87" name="Text Box 51"/>
          <p:cNvSpPr txBox="1">
            <a:spLocks noChangeArrowheads="1"/>
          </p:cNvSpPr>
          <p:nvPr/>
        </p:nvSpPr>
        <p:spPr bwMode="auto">
          <a:xfrm rot="10800000">
            <a:off x="3500438" y="1250149"/>
            <a:ext cx="1571636" cy="36933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err="1">
                <a:solidFill>
                  <a:schemeClr val="bg1"/>
                </a:solidFill>
              </a:rPr>
              <a:t>g</a:t>
            </a:r>
            <a:r>
              <a:rPr lang="en-GB" b="1" dirty="0" err="1" smtClean="0">
                <a:solidFill>
                  <a:schemeClr val="bg1"/>
                </a:solidFill>
              </a:rPr>
              <a:t>racisoso</a:t>
            </a:r>
            <a:r>
              <a:rPr lang="en-GB" b="1" dirty="0" smtClean="0">
                <a:solidFill>
                  <a:schemeClr val="bg1"/>
                </a:solidFill>
              </a:rPr>
              <a:t> /a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8" name="Text Box 52"/>
          <p:cNvSpPr txBox="1">
            <a:spLocks noChangeArrowheads="1"/>
          </p:cNvSpPr>
          <p:nvPr/>
        </p:nvSpPr>
        <p:spPr bwMode="auto">
          <a:xfrm rot="10800000">
            <a:off x="5066120" y="1250149"/>
            <a:ext cx="1506151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solidFill>
                  <a:srgbClr val="003300"/>
                </a:solidFill>
              </a:rPr>
              <a:t>funny</a:t>
            </a:r>
            <a:endParaRPr lang="en-GB" b="1" dirty="0">
              <a:solidFill>
                <a:srgbClr val="003300"/>
              </a:solidFill>
            </a:endParaRPr>
          </a:p>
        </p:txBody>
      </p:sp>
      <p:sp>
        <p:nvSpPr>
          <p:cNvPr id="90" name="Rectangle 26"/>
          <p:cNvSpPr>
            <a:spLocks noChangeArrowheads="1"/>
          </p:cNvSpPr>
          <p:nvPr/>
        </p:nvSpPr>
        <p:spPr bwMode="auto">
          <a:xfrm rot="10800000">
            <a:off x="1785926" y="1928794"/>
            <a:ext cx="1214446" cy="500066"/>
          </a:xfrm>
          <a:prstGeom prst="rect">
            <a:avLst/>
          </a:prstGeom>
          <a:solidFill>
            <a:srgbClr val="333300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 b="1" dirty="0" err="1" smtClean="0">
                <a:solidFill>
                  <a:schemeClr val="bg1"/>
                </a:solidFill>
              </a:rPr>
              <a:t>porque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91" name="Rectangle 56"/>
          <p:cNvSpPr>
            <a:spLocks noChangeArrowheads="1"/>
          </p:cNvSpPr>
          <p:nvPr/>
        </p:nvSpPr>
        <p:spPr bwMode="auto">
          <a:xfrm rot="10800000">
            <a:off x="3000372" y="1928794"/>
            <a:ext cx="1214446" cy="500066"/>
          </a:xfrm>
          <a:prstGeom prst="rect">
            <a:avLst/>
          </a:prstGeom>
          <a:solidFill>
            <a:srgbClr val="333300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 b="1" dirty="0" err="1" smtClean="0">
                <a:solidFill>
                  <a:schemeClr val="bg1"/>
                </a:solidFill>
              </a:rPr>
              <a:t>aunque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93" name="Line 25"/>
          <p:cNvSpPr>
            <a:spLocks noChangeShapeType="1"/>
          </p:cNvSpPr>
          <p:nvPr/>
        </p:nvSpPr>
        <p:spPr bwMode="auto">
          <a:xfrm rot="10800000" flipH="1">
            <a:off x="3929066" y="3143240"/>
            <a:ext cx="363534" cy="428628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4" name="Line 15"/>
          <p:cNvSpPr>
            <a:spLocks noChangeShapeType="1"/>
          </p:cNvSpPr>
          <p:nvPr/>
        </p:nvSpPr>
        <p:spPr bwMode="auto">
          <a:xfrm rot="10800000" flipH="1">
            <a:off x="1571612" y="3357554"/>
            <a:ext cx="71438" cy="28575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5" name="Line 15"/>
          <p:cNvSpPr>
            <a:spLocks noChangeShapeType="1"/>
          </p:cNvSpPr>
          <p:nvPr/>
        </p:nvSpPr>
        <p:spPr bwMode="auto">
          <a:xfrm rot="10800000">
            <a:off x="3929066" y="2500298"/>
            <a:ext cx="428628" cy="428628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6" name="Line 15"/>
          <p:cNvSpPr>
            <a:spLocks noChangeShapeType="1"/>
          </p:cNvSpPr>
          <p:nvPr/>
        </p:nvSpPr>
        <p:spPr bwMode="auto">
          <a:xfrm rot="10800000">
            <a:off x="1357298" y="3428992"/>
            <a:ext cx="71438" cy="214314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7" name="Text Box 13"/>
          <p:cNvSpPr txBox="1">
            <a:spLocks noChangeArrowheads="1"/>
          </p:cNvSpPr>
          <p:nvPr/>
        </p:nvSpPr>
        <p:spPr bwMode="auto">
          <a:xfrm rot="10800000">
            <a:off x="642918" y="3643306"/>
            <a:ext cx="2786082" cy="63107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GB" b="1" dirty="0" smtClean="0">
                <a:solidFill>
                  <a:schemeClr val="bg1"/>
                </a:solidFill>
              </a:rPr>
              <a:t>¿</a:t>
            </a:r>
            <a:r>
              <a:rPr lang="en-GB" b="1" dirty="0" err="1" smtClean="0">
                <a:solidFill>
                  <a:schemeClr val="bg1"/>
                </a:solidFill>
              </a:rPr>
              <a:t>Qué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 err="1" smtClean="0">
                <a:solidFill>
                  <a:schemeClr val="bg1"/>
                </a:solidFill>
              </a:rPr>
              <a:t>piensas</a:t>
            </a:r>
            <a:r>
              <a:rPr lang="en-GB" b="1" dirty="0" smtClean="0">
                <a:solidFill>
                  <a:schemeClr val="bg1"/>
                </a:solidFill>
              </a:rPr>
              <a:t>?</a:t>
            </a:r>
            <a:endParaRPr lang="en-GB" b="1" dirty="0">
              <a:solidFill>
                <a:schemeClr val="bg1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GB" dirty="0" smtClean="0">
                <a:solidFill>
                  <a:schemeClr val="bg1"/>
                </a:solidFill>
              </a:rPr>
              <a:t>What do you think?…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8" name="Line 15"/>
          <p:cNvSpPr>
            <a:spLocks noChangeShapeType="1"/>
          </p:cNvSpPr>
          <p:nvPr/>
        </p:nvSpPr>
        <p:spPr bwMode="auto">
          <a:xfrm rot="10800000">
            <a:off x="1214422" y="2357422"/>
            <a:ext cx="357190" cy="35719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9" name="Line 15"/>
          <p:cNvSpPr>
            <a:spLocks noChangeShapeType="1"/>
          </p:cNvSpPr>
          <p:nvPr/>
        </p:nvSpPr>
        <p:spPr bwMode="auto">
          <a:xfrm rot="10800000" flipH="1">
            <a:off x="1214422" y="1643042"/>
            <a:ext cx="357190" cy="28575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0" name="Line 15"/>
          <p:cNvSpPr>
            <a:spLocks noChangeShapeType="1"/>
          </p:cNvSpPr>
          <p:nvPr/>
        </p:nvSpPr>
        <p:spPr bwMode="auto">
          <a:xfrm rot="10800000">
            <a:off x="1357298" y="2143107"/>
            <a:ext cx="428628" cy="71436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1" name="Line 15"/>
          <p:cNvSpPr>
            <a:spLocks noChangeShapeType="1"/>
          </p:cNvSpPr>
          <p:nvPr/>
        </p:nvSpPr>
        <p:spPr bwMode="auto">
          <a:xfrm rot="10800000" flipH="1">
            <a:off x="1285860" y="1714480"/>
            <a:ext cx="785818" cy="35719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2" name="Text Box 17"/>
          <p:cNvSpPr txBox="1">
            <a:spLocks noChangeArrowheads="1"/>
          </p:cNvSpPr>
          <p:nvPr/>
        </p:nvSpPr>
        <p:spPr bwMode="auto">
          <a:xfrm rot="10800000">
            <a:off x="142852" y="1944183"/>
            <a:ext cx="1214446" cy="36933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err="1" smtClean="0">
                <a:solidFill>
                  <a:schemeClr val="bg1"/>
                </a:solidFill>
              </a:rPr>
              <a:t>es</a:t>
            </a:r>
            <a:r>
              <a:rPr lang="en-GB" b="1" dirty="0" smtClean="0">
                <a:solidFill>
                  <a:schemeClr val="bg1"/>
                </a:solidFill>
              </a:rPr>
              <a:t> / son</a:t>
            </a:r>
            <a:endParaRPr lang="en-GB" b="1" i="1" dirty="0">
              <a:solidFill>
                <a:schemeClr val="bg1"/>
              </a:solidFill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3143248" y="5072066"/>
          <a:ext cx="3714752" cy="234023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612072"/>
                <a:gridCol w="2102680"/>
              </a:tblGrid>
              <a:tr h="35719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83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lang="en-GB" sz="1700" b="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700" b="0" dirty="0" smtClean="0">
                          <a:solidFill>
                            <a:srgbClr val="002060"/>
                          </a:solidFill>
                        </a:rPr>
                        <a:t>disagree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solidFill>
                            <a:srgbClr val="002060"/>
                          </a:solidFill>
                        </a:rPr>
                        <a:t>Definitely not!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solidFill>
                            <a:srgbClr val="002060"/>
                          </a:solidFill>
                        </a:rPr>
                        <a:t>Absolutely not!</a:t>
                      </a:r>
                      <a:endParaRPr lang="en-GB" sz="1700" b="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solidFill>
                            <a:srgbClr val="002060"/>
                          </a:solidFill>
                        </a:rPr>
                        <a:t>Nonsense!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solidFill>
                            <a:srgbClr val="002060"/>
                          </a:solidFill>
                        </a:rPr>
                        <a:t>No way!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solidFill>
                            <a:srgbClr val="002060"/>
                          </a:solidFill>
                        </a:rPr>
                        <a:t>You’re joking!</a:t>
                      </a: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No</a:t>
                      </a:r>
                      <a:r>
                        <a:rPr lang="en-GB" sz="17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700" b="1" baseline="0" dirty="0" err="1" smtClean="0">
                          <a:solidFill>
                            <a:srgbClr val="002060"/>
                          </a:solidFill>
                        </a:rPr>
                        <a:t>e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stoy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700" b="1" dirty="0">
                          <a:solidFill>
                            <a:srgbClr val="002060"/>
                          </a:solidFill>
                        </a:rPr>
                        <a:t>de </a:t>
                      </a:r>
                      <a:r>
                        <a:rPr lang="en-GB" sz="1700" b="1" dirty="0" err="1">
                          <a:solidFill>
                            <a:srgbClr val="002060"/>
                          </a:solidFill>
                        </a:rPr>
                        <a:t>acuerdo</a:t>
                      </a:r>
                      <a:r>
                        <a:rPr lang="en-GB" sz="17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GB" sz="17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¡En 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absoluto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¡De 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ninguna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manera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¡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Tonterías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!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¡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Qué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va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¡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Estás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bromeando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!</a:t>
                      </a:r>
                    </a:p>
                  </a:txBody>
                  <a:tcPr marL="68577" marR="68577" marT="0" marB="0"/>
                </a:tc>
              </a:tr>
            </a:tbl>
          </a:graphicData>
        </a:graphic>
      </p:graphicFrame>
      <p:graphicFrame>
        <p:nvGraphicFramePr>
          <p:cNvPr id="104" name="Table 103"/>
          <p:cNvGraphicFramePr>
            <a:graphicFrameLocks noGrp="1"/>
          </p:cNvGraphicFramePr>
          <p:nvPr/>
        </p:nvGraphicFramePr>
        <p:xfrm>
          <a:off x="0" y="5072066"/>
          <a:ext cx="3143248" cy="235745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428736"/>
                <a:gridCol w="1714512"/>
              </a:tblGrid>
              <a:tr h="3819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75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solidFill>
                            <a:srgbClr val="002060"/>
                          </a:solidFill>
                        </a:rPr>
                        <a:t>I agree</a:t>
                      </a:r>
                      <a:endParaRPr lang="en-GB" sz="1700" b="0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solidFill>
                            <a:srgbClr val="002060"/>
                          </a:solidFill>
                        </a:rPr>
                        <a:t>That’s true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solidFill>
                            <a:srgbClr val="002060"/>
                          </a:solidFill>
                        </a:rPr>
                        <a:t>Of course</a:t>
                      </a:r>
                      <a:endParaRPr lang="en-GB" sz="1700" b="0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solidFill>
                            <a:srgbClr val="002060"/>
                          </a:solidFill>
                        </a:rPr>
                        <a:t>Yes,</a:t>
                      </a:r>
                      <a:r>
                        <a:rPr lang="en-GB" sz="1700" b="0" baseline="0" dirty="0" smtClean="0">
                          <a:solidFill>
                            <a:srgbClr val="002060"/>
                          </a:solidFill>
                        </a:rPr>
                        <a:t> of course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baseline="0" dirty="0" smtClean="0">
                          <a:solidFill>
                            <a:srgbClr val="002060"/>
                          </a:solidFill>
                        </a:rPr>
                        <a:t>You’re right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baseline="0" dirty="0" smtClean="0">
                          <a:solidFill>
                            <a:srgbClr val="002060"/>
                          </a:solidFill>
                        </a:rPr>
                        <a:t>Exactly!</a:t>
                      </a:r>
                    </a:p>
                  </a:txBody>
                  <a:tcPr marL="68594" marR="6859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Estoy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700" b="1" dirty="0">
                          <a:solidFill>
                            <a:srgbClr val="002060"/>
                          </a:solidFill>
                        </a:rPr>
                        <a:t>de </a:t>
                      </a:r>
                      <a:r>
                        <a:rPr lang="en-GB" sz="1700" b="1" dirty="0" err="1">
                          <a:solidFill>
                            <a:srgbClr val="002060"/>
                          </a:solidFill>
                        </a:rPr>
                        <a:t>acuerdo</a:t>
                      </a:r>
                      <a:r>
                        <a:rPr lang="en-GB" sz="1700" b="1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002060"/>
                          </a:solidFill>
                        </a:rPr>
                        <a:t>Es 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verdad</a:t>
                      </a:r>
                      <a:endParaRPr lang="en-GB" sz="17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¡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Por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supuesto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Si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claro</a:t>
                      </a:r>
                      <a:endParaRPr lang="en-GB" sz="17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baseline="0" dirty="0" err="1" smtClean="0">
                          <a:solidFill>
                            <a:srgbClr val="002060"/>
                          </a:solidFill>
                        </a:rPr>
                        <a:t>Tienes</a:t>
                      </a:r>
                      <a:r>
                        <a:rPr lang="en-GB" sz="17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700" b="1" baseline="0" dirty="0" err="1" smtClean="0">
                          <a:solidFill>
                            <a:srgbClr val="002060"/>
                          </a:solidFill>
                        </a:rPr>
                        <a:t>razón</a:t>
                      </a:r>
                      <a:endParaRPr lang="en-GB" sz="17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baseline="0" dirty="0" smtClean="0">
                          <a:solidFill>
                            <a:srgbClr val="002060"/>
                          </a:solidFill>
                        </a:rPr>
                        <a:t>¡</a:t>
                      </a:r>
                      <a:r>
                        <a:rPr lang="en-GB" sz="1700" b="1" baseline="0" dirty="0" err="1" smtClean="0">
                          <a:solidFill>
                            <a:srgbClr val="002060"/>
                          </a:solidFill>
                        </a:rPr>
                        <a:t>Exacto</a:t>
                      </a:r>
                      <a:r>
                        <a:rPr lang="en-GB" sz="1700" b="1" baseline="0" dirty="0" smtClean="0">
                          <a:solidFill>
                            <a:srgbClr val="002060"/>
                          </a:solidFill>
                        </a:rPr>
                        <a:t>!</a:t>
                      </a:r>
                    </a:p>
                  </a:txBody>
                  <a:tcPr marL="68594" marR="6859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5" name="Group 76"/>
          <p:cNvGraphicFramePr>
            <a:graphicFrameLocks noGrp="1"/>
          </p:cNvGraphicFramePr>
          <p:nvPr/>
        </p:nvGraphicFramePr>
        <p:xfrm>
          <a:off x="0" y="7423915"/>
          <a:ext cx="3500438" cy="1720085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525832"/>
                <a:gridCol w="1974606"/>
              </a:tblGrid>
              <a:tr h="13330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3" marR="68583" marT="0" marB="0" horzOverflow="overflow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09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OK/It’s alright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I don’t mind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Like I said 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I don’t know</a:t>
                      </a:r>
                    </a:p>
                  </a:txBody>
                  <a:tcPr marL="68583" marR="6858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Vale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No me </a:t>
                      </a:r>
                      <a:r>
                        <a:rPr kumimoji="0" lang="en-GB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importa</a:t>
                      </a:r>
                      <a:endParaRPr kumimoji="0" lang="en-GB" sz="18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Como </a:t>
                      </a:r>
                      <a:r>
                        <a:rPr kumimoji="0" lang="en-GB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dije</a:t>
                      </a: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...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No </a:t>
                      </a:r>
                      <a:r>
                        <a:rPr kumimoji="0" lang="en-GB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sé</a:t>
                      </a:r>
                      <a:endParaRPr kumimoji="0" lang="en-GB" sz="18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3" marR="68583" marT="0" marB="0" horzOverflow="overflow"/>
                </a:tc>
              </a:tr>
            </a:tbl>
          </a:graphicData>
        </a:graphic>
      </p:graphicFrame>
      <p:graphicFrame>
        <p:nvGraphicFramePr>
          <p:cNvPr id="106" name="Group 76"/>
          <p:cNvGraphicFramePr>
            <a:graphicFrameLocks noGrp="1"/>
          </p:cNvGraphicFramePr>
          <p:nvPr/>
        </p:nvGraphicFramePr>
        <p:xfrm>
          <a:off x="3143248" y="7423915"/>
          <a:ext cx="3714752" cy="171448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571636"/>
                <a:gridCol w="2143116"/>
              </a:tblGrid>
              <a:tr h="22602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3" marR="68583" marT="0" marB="0" horzOverflow="overflow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88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Well…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Well, I never!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Really?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I’m speechless!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3" marR="68583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Pues</a:t>
                      </a: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¡</a:t>
                      </a:r>
                      <a:r>
                        <a:rPr kumimoji="0" lang="en-GB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Caramba</a:t>
                      </a: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¿En </a:t>
                      </a:r>
                      <a:r>
                        <a:rPr kumimoji="0" lang="en-GB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serio</a:t>
                      </a: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¡No </a:t>
                      </a:r>
                      <a:r>
                        <a:rPr kumimoji="0" lang="en-GB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sé</a:t>
                      </a: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kumimoji="0" lang="en-GB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qué</a:t>
                      </a: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kumimoji="0" lang="en-GB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decir</a:t>
                      </a: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!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3" marR="68583" marT="0" marB="0" horzOverflow="overflow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5715016" y="8867001"/>
            <a:ext cx="1142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@</a:t>
            </a:r>
            <a:r>
              <a:rPr lang="en-GB" sz="1200" dirty="0" err="1" smtClean="0"/>
              <a:t>KazWd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3571876" y="0"/>
            <a:ext cx="2143141" cy="63107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GB" b="1" dirty="0" smtClean="0">
                <a:solidFill>
                  <a:schemeClr val="bg1"/>
                </a:solidFill>
              </a:rPr>
              <a:t>¿Te </a:t>
            </a:r>
            <a:r>
              <a:rPr lang="en-GB" b="1" dirty="0" err="1" smtClean="0">
                <a:solidFill>
                  <a:schemeClr val="bg1"/>
                </a:solidFill>
              </a:rPr>
              <a:t>gusta</a:t>
            </a:r>
            <a:r>
              <a:rPr lang="en-GB" b="1" dirty="0" smtClean="0">
                <a:solidFill>
                  <a:schemeClr val="bg1"/>
                </a:solidFill>
              </a:rPr>
              <a:t>(n) …?</a:t>
            </a:r>
            <a:endParaRPr lang="en-GB" b="1" dirty="0">
              <a:solidFill>
                <a:schemeClr val="bg1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GB" dirty="0">
                <a:solidFill>
                  <a:schemeClr val="bg1"/>
                </a:solidFill>
              </a:rPr>
              <a:t>Do you like … 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85728" y="0"/>
            <a:ext cx="3095625" cy="63107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GB" b="1" dirty="0" smtClean="0">
                <a:solidFill>
                  <a:schemeClr val="bg1"/>
                </a:solidFill>
              </a:rPr>
              <a:t>¿</a:t>
            </a:r>
            <a:r>
              <a:rPr lang="en-GB" b="1" dirty="0" err="1" smtClean="0">
                <a:solidFill>
                  <a:schemeClr val="bg1"/>
                </a:solidFill>
              </a:rPr>
              <a:t>Qué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 err="1" smtClean="0">
                <a:solidFill>
                  <a:schemeClr val="bg1"/>
                </a:solidFill>
              </a:rPr>
              <a:t>piensas</a:t>
            </a:r>
            <a:r>
              <a:rPr lang="en-GB" b="1" dirty="0" smtClean="0">
                <a:solidFill>
                  <a:schemeClr val="bg1"/>
                </a:solidFill>
              </a:rPr>
              <a:t>?</a:t>
            </a:r>
            <a:endParaRPr lang="en-GB" b="1" dirty="0">
              <a:solidFill>
                <a:schemeClr val="bg1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GB" dirty="0" smtClean="0">
                <a:solidFill>
                  <a:schemeClr val="bg1"/>
                </a:solidFill>
              </a:rPr>
              <a:t>What do you think?…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928670"/>
            <a:ext cx="1500198" cy="78483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err="1" smtClean="0">
                <a:solidFill>
                  <a:schemeClr val="bg1"/>
                </a:solidFill>
              </a:rPr>
              <a:t>Creo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 err="1" smtClean="0">
                <a:solidFill>
                  <a:schemeClr val="bg1"/>
                </a:solidFill>
              </a:rPr>
              <a:t>que</a:t>
            </a:r>
            <a:r>
              <a:rPr lang="en-GB" b="1" dirty="0" smtClean="0">
                <a:solidFill>
                  <a:schemeClr val="bg1"/>
                </a:solidFill>
              </a:rPr>
              <a:t>…</a:t>
            </a:r>
            <a:endParaRPr lang="en-GB" b="1" dirty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bg1"/>
                </a:solidFill>
              </a:rPr>
              <a:t>I think </a:t>
            </a:r>
            <a:r>
              <a:rPr lang="en-GB" dirty="0" smtClean="0">
                <a:solidFill>
                  <a:schemeClr val="bg1"/>
                </a:solidFill>
              </a:rPr>
              <a:t>…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 Box 53"/>
          <p:cNvSpPr txBox="1">
            <a:spLocks noChangeArrowheads="1"/>
          </p:cNvSpPr>
          <p:nvPr/>
        </p:nvSpPr>
        <p:spPr bwMode="auto">
          <a:xfrm>
            <a:off x="1643074" y="857232"/>
            <a:ext cx="1785950" cy="78483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solidFill>
                  <a:schemeClr val="bg1"/>
                </a:solidFill>
              </a:rPr>
              <a:t>En mi </a:t>
            </a:r>
            <a:r>
              <a:rPr lang="en-GB" b="1" dirty="0" err="1" smtClean="0">
                <a:solidFill>
                  <a:schemeClr val="bg1"/>
                </a:solidFill>
              </a:rPr>
              <a:t>opinión</a:t>
            </a:r>
            <a:r>
              <a:rPr lang="en-GB" b="1" dirty="0" smtClean="0">
                <a:solidFill>
                  <a:schemeClr val="bg1"/>
                </a:solidFill>
              </a:rPr>
              <a:t>…</a:t>
            </a:r>
            <a:endParaRPr lang="en-GB" b="1" dirty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bg1"/>
                </a:solidFill>
              </a:rPr>
              <a:t>In my opinion … 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071942" y="714348"/>
            <a:ext cx="2500330" cy="1399742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1" dirty="0" smtClean="0">
                <a:solidFill>
                  <a:schemeClr val="bg1"/>
                </a:solidFill>
              </a:rPr>
              <a:t>Me </a:t>
            </a:r>
            <a:r>
              <a:rPr lang="en-GB" b="1" dirty="0" err="1" smtClean="0">
                <a:solidFill>
                  <a:schemeClr val="bg1"/>
                </a:solidFill>
              </a:rPr>
              <a:t>gusta</a:t>
            </a:r>
            <a:r>
              <a:rPr lang="en-GB" b="1" dirty="0" smtClean="0">
                <a:solidFill>
                  <a:schemeClr val="bg1"/>
                </a:solidFill>
              </a:rPr>
              <a:t>(n) ..</a:t>
            </a:r>
            <a:endParaRPr lang="en-GB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1" dirty="0" smtClean="0">
                <a:solidFill>
                  <a:schemeClr val="bg1"/>
                </a:solidFill>
              </a:rPr>
              <a:t>Me </a:t>
            </a:r>
            <a:r>
              <a:rPr lang="en-GB" b="1" dirty="0" err="1" smtClean="0">
                <a:solidFill>
                  <a:schemeClr val="bg1"/>
                </a:solidFill>
              </a:rPr>
              <a:t>encanta</a:t>
            </a:r>
            <a:r>
              <a:rPr lang="en-GB" b="1" dirty="0" smtClean="0">
                <a:solidFill>
                  <a:schemeClr val="bg1"/>
                </a:solidFill>
              </a:rPr>
              <a:t>(n)…</a:t>
            </a:r>
            <a:endParaRPr lang="en-GB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1" dirty="0" smtClean="0">
                <a:solidFill>
                  <a:schemeClr val="bg1"/>
                </a:solidFill>
              </a:rPr>
              <a:t>No me </a:t>
            </a:r>
            <a:r>
              <a:rPr lang="en-GB" b="1" dirty="0" err="1" smtClean="0">
                <a:solidFill>
                  <a:schemeClr val="bg1"/>
                </a:solidFill>
              </a:rPr>
              <a:t>gusta</a:t>
            </a:r>
            <a:r>
              <a:rPr lang="en-GB" b="1" dirty="0" smtClean="0">
                <a:solidFill>
                  <a:schemeClr val="bg1"/>
                </a:solidFill>
              </a:rPr>
              <a:t>(n)…</a:t>
            </a:r>
            <a:endParaRPr lang="en-GB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1" dirty="0" err="1" smtClean="0">
                <a:solidFill>
                  <a:schemeClr val="bg1"/>
                </a:solidFill>
              </a:rPr>
              <a:t>Odio</a:t>
            </a:r>
            <a:r>
              <a:rPr lang="en-GB" b="1" dirty="0" smtClean="0">
                <a:solidFill>
                  <a:schemeClr val="bg1"/>
                </a:solidFill>
              </a:rPr>
              <a:t> …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3786190" y="642910"/>
            <a:ext cx="214314" cy="71438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0" y="2000232"/>
            <a:ext cx="1357322" cy="36933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err="1" smtClean="0">
                <a:solidFill>
                  <a:schemeClr val="bg1"/>
                </a:solidFill>
              </a:rPr>
              <a:t>es</a:t>
            </a:r>
            <a:r>
              <a:rPr lang="en-GB" b="1" dirty="0" smtClean="0">
                <a:solidFill>
                  <a:schemeClr val="bg1"/>
                </a:solidFill>
              </a:rPr>
              <a:t> / son</a:t>
            </a:r>
            <a:endParaRPr lang="en-GB" b="1" i="1" dirty="0">
              <a:solidFill>
                <a:schemeClr val="bg1"/>
              </a:solidFill>
            </a:endParaRP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1571612" y="1857356"/>
            <a:ext cx="1214446" cy="500066"/>
          </a:xfrm>
          <a:prstGeom prst="rect">
            <a:avLst/>
          </a:prstGeom>
          <a:solidFill>
            <a:srgbClr val="333300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 b="1" dirty="0" err="1" smtClean="0">
                <a:solidFill>
                  <a:schemeClr val="bg1"/>
                </a:solidFill>
              </a:rPr>
              <a:t>porque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2786058" y="1857356"/>
            <a:ext cx="1214446" cy="500066"/>
          </a:xfrm>
          <a:prstGeom prst="rect">
            <a:avLst/>
          </a:prstGeom>
          <a:solidFill>
            <a:srgbClr val="333300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 b="1" dirty="0" err="1" smtClean="0">
                <a:solidFill>
                  <a:schemeClr val="bg1"/>
                </a:solidFill>
              </a:rPr>
              <a:t>aunque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 flipH="1">
            <a:off x="3714752" y="1428728"/>
            <a:ext cx="363534" cy="428628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0" y="2643174"/>
            <a:ext cx="1714488" cy="36933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err="1">
                <a:solidFill>
                  <a:schemeClr val="bg1"/>
                </a:solidFill>
              </a:rPr>
              <a:t>a</a:t>
            </a:r>
            <a:r>
              <a:rPr lang="en-GB" b="1" dirty="0" err="1" smtClean="0">
                <a:solidFill>
                  <a:schemeClr val="bg1"/>
                </a:solidFill>
              </a:rPr>
              <a:t>burrido</a:t>
            </a:r>
            <a:r>
              <a:rPr lang="en-GB" b="1" dirty="0" smtClean="0">
                <a:solidFill>
                  <a:schemeClr val="bg1"/>
                </a:solidFill>
              </a:rPr>
              <a:t> (a)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1643050" y="2643174"/>
            <a:ext cx="1485900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003300"/>
                </a:solidFill>
              </a:rPr>
              <a:t>boring</a:t>
            </a: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0" y="3074974"/>
            <a:ext cx="1714488" cy="36933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err="1" smtClean="0">
                <a:solidFill>
                  <a:schemeClr val="bg1"/>
                </a:solidFill>
              </a:rPr>
              <a:t>inútil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1643050" y="3074974"/>
            <a:ext cx="1485900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003300"/>
                </a:solidFill>
              </a:rPr>
              <a:t>useless</a:t>
            </a: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3357562" y="3071802"/>
            <a:ext cx="1714512" cy="36933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err="1" smtClean="0">
                <a:solidFill>
                  <a:schemeClr val="bg1"/>
                </a:solidFill>
              </a:rPr>
              <a:t>útil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4929198" y="3071802"/>
            <a:ext cx="1643074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003300"/>
                </a:solidFill>
              </a:rPr>
              <a:t>useful</a:t>
            </a: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3357562" y="2643174"/>
            <a:ext cx="1714512" cy="36933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err="1">
                <a:solidFill>
                  <a:schemeClr val="bg1"/>
                </a:solidFill>
              </a:rPr>
              <a:t>a</a:t>
            </a:r>
            <a:r>
              <a:rPr lang="en-GB" b="1" dirty="0" err="1" smtClean="0">
                <a:solidFill>
                  <a:schemeClr val="bg1"/>
                </a:solidFill>
              </a:rPr>
              <a:t>sombroso</a:t>
            </a:r>
            <a:r>
              <a:rPr lang="en-GB" b="1" dirty="0" smtClean="0">
                <a:solidFill>
                  <a:schemeClr val="bg1"/>
                </a:solidFill>
              </a:rPr>
              <a:t>/a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4929198" y="2643174"/>
            <a:ext cx="1643074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solidFill>
                  <a:srgbClr val="003300"/>
                </a:solidFill>
              </a:rPr>
              <a:t>amazing</a:t>
            </a:r>
            <a:endParaRPr lang="en-GB" b="1" dirty="0">
              <a:solidFill>
                <a:srgbClr val="003300"/>
              </a:solidFill>
            </a:endParaRPr>
          </a:p>
        </p:txBody>
      </p:sp>
      <p:sp>
        <p:nvSpPr>
          <p:cNvPr id="24" name="Text Box 41"/>
          <p:cNvSpPr txBox="1">
            <a:spLocks noChangeArrowheads="1"/>
          </p:cNvSpPr>
          <p:nvPr/>
        </p:nvSpPr>
        <p:spPr bwMode="auto">
          <a:xfrm>
            <a:off x="0" y="3506774"/>
            <a:ext cx="1714488" cy="36933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err="1">
                <a:solidFill>
                  <a:schemeClr val="bg1"/>
                </a:solidFill>
              </a:rPr>
              <a:t>e</a:t>
            </a:r>
            <a:r>
              <a:rPr lang="en-GB" b="1" dirty="0" err="1" smtClean="0">
                <a:solidFill>
                  <a:schemeClr val="bg1"/>
                </a:solidFill>
              </a:rPr>
              <a:t>stúpido</a:t>
            </a:r>
            <a:r>
              <a:rPr lang="en-GB" b="1" dirty="0" smtClean="0">
                <a:solidFill>
                  <a:schemeClr val="bg1"/>
                </a:solidFill>
              </a:rPr>
              <a:t> /a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5" name="Text Box 42"/>
          <p:cNvSpPr txBox="1">
            <a:spLocks noChangeArrowheads="1"/>
          </p:cNvSpPr>
          <p:nvPr/>
        </p:nvSpPr>
        <p:spPr bwMode="auto">
          <a:xfrm>
            <a:off x="1643050" y="3506774"/>
            <a:ext cx="1485900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003300"/>
                </a:solidFill>
              </a:rPr>
              <a:t>stupid</a:t>
            </a:r>
          </a:p>
        </p:txBody>
      </p:sp>
      <p:sp>
        <p:nvSpPr>
          <p:cNvPr id="26" name="Text Box 49"/>
          <p:cNvSpPr txBox="1">
            <a:spLocks noChangeArrowheads="1"/>
          </p:cNvSpPr>
          <p:nvPr/>
        </p:nvSpPr>
        <p:spPr bwMode="auto">
          <a:xfrm>
            <a:off x="0" y="3929058"/>
            <a:ext cx="1714488" cy="36933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err="1" smtClean="0">
                <a:solidFill>
                  <a:schemeClr val="bg1"/>
                </a:solidFill>
              </a:rPr>
              <a:t>difícil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7" name="Text Box 50"/>
          <p:cNvSpPr txBox="1">
            <a:spLocks noChangeArrowheads="1"/>
          </p:cNvSpPr>
          <p:nvPr/>
        </p:nvSpPr>
        <p:spPr bwMode="auto">
          <a:xfrm>
            <a:off x="1643050" y="3929058"/>
            <a:ext cx="1485900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solidFill>
                  <a:srgbClr val="003300"/>
                </a:solidFill>
              </a:rPr>
              <a:t>difficult</a:t>
            </a:r>
            <a:endParaRPr lang="en-GB" b="1" dirty="0">
              <a:solidFill>
                <a:srgbClr val="003300"/>
              </a:solidFill>
            </a:endParaRPr>
          </a:p>
        </p:txBody>
      </p:sp>
      <p:sp>
        <p:nvSpPr>
          <p:cNvPr id="28" name="Text Box 51"/>
          <p:cNvSpPr txBox="1">
            <a:spLocks noChangeArrowheads="1"/>
          </p:cNvSpPr>
          <p:nvPr/>
        </p:nvSpPr>
        <p:spPr bwMode="auto">
          <a:xfrm>
            <a:off x="3357562" y="3500430"/>
            <a:ext cx="1714512" cy="36933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err="1" smtClean="0">
                <a:solidFill>
                  <a:schemeClr val="bg1"/>
                </a:solidFill>
              </a:rPr>
              <a:t>fácil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9" name="Text Box 52"/>
          <p:cNvSpPr txBox="1">
            <a:spLocks noChangeArrowheads="1"/>
          </p:cNvSpPr>
          <p:nvPr/>
        </p:nvSpPr>
        <p:spPr bwMode="auto">
          <a:xfrm>
            <a:off x="4929198" y="3500430"/>
            <a:ext cx="1643074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003300"/>
                </a:solidFill>
              </a:rPr>
              <a:t>easy</a:t>
            </a:r>
          </a:p>
        </p:txBody>
      </p:sp>
      <p:sp>
        <p:nvSpPr>
          <p:cNvPr id="30" name="Text Box 51"/>
          <p:cNvSpPr txBox="1">
            <a:spLocks noChangeArrowheads="1"/>
          </p:cNvSpPr>
          <p:nvPr/>
        </p:nvSpPr>
        <p:spPr bwMode="auto">
          <a:xfrm>
            <a:off x="3357562" y="3929058"/>
            <a:ext cx="1714512" cy="36933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err="1">
                <a:solidFill>
                  <a:schemeClr val="bg1"/>
                </a:solidFill>
              </a:rPr>
              <a:t>g</a:t>
            </a:r>
            <a:r>
              <a:rPr lang="en-GB" b="1" dirty="0" err="1" smtClean="0">
                <a:solidFill>
                  <a:schemeClr val="bg1"/>
                </a:solidFill>
              </a:rPr>
              <a:t>racisoso</a:t>
            </a:r>
            <a:r>
              <a:rPr lang="en-GB" b="1" dirty="0" smtClean="0">
                <a:solidFill>
                  <a:schemeClr val="bg1"/>
                </a:solidFill>
              </a:rPr>
              <a:t> /a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1" name="Text Box 52"/>
          <p:cNvSpPr txBox="1">
            <a:spLocks noChangeArrowheads="1"/>
          </p:cNvSpPr>
          <p:nvPr/>
        </p:nvSpPr>
        <p:spPr bwMode="auto">
          <a:xfrm>
            <a:off x="4929198" y="3929058"/>
            <a:ext cx="1643074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solidFill>
                  <a:srgbClr val="003300"/>
                </a:solidFill>
              </a:rPr>
              <a:t>funny</a:t>
            </a:r>
            <a:endParaRPr lang="en-GB" b="1" dirty="0">
              <a:solidFill>
                <a:srgbClr val="003300"/>
              </a:solidFill>
            </a:endParaRPr>
          </a:p>
        </p:txBody>
      </p:sp>
      <p:pic>
        <p:nvPicPr>
          <p:cNvPr id="11272" name="Picture 8" descr="https://encrypted-tbn1.gstatic.com/images?q=tbn:ANd9GcRHBxK5SU7hsggvNKN5v8hu-Y0O3kIS0RPFxB_rBxAVWqN_vzIIR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10255" t="3213" r="15312" b="3214"/>
          <a:stretch>
            <a:fillRect/>
          </a:stretch>
        </p:blipFill>
        <p:spPr bwMode="auto">
          <a:xfrm>
            <a:off x="1285860" y="4429124"/>
            <a:ext cx="454605" cy="571504"/>
          </a:xfrm>
          <a:prstGeom prst="rect">
            <a:avLst/>
          </a:prstGeom>
          <a:noFill/>
        </p:spPr>
      </p:pic>
      <p:pic>
        <p:nvPicPr>
          <p:cNvPr id="11276" name="Picture 12" descr="https://encrypted-tbn3.gstatic.com/images?q=tbn:ANd9GcTY_pa1GsaN7EoVCVyJiIv3TsLx9_BPZeG3wl6WCmsCtykXA9OCrA"/>
          <p:cNvPicPr>
            <a:picLocks noChangeAspect="1" noChangeArrowheads="1"/>
          </p:cNvPicPr>
          <p:nvPr/>
        </p:nvPicPr>
        <p:blipFill>
          <a:blip r:embed="rId5"/>
          <a:srcRect l="11148" r="10817"/>
          <a:stretch>
            <a:fillRect/>
          </a:stretch>
        </p:blipFill>
        <p:spPr bwMode="auto">
          <a:xfrm>
            <a:off x="4786322" y="4429124"/>
            <a:ext cx="500066" cy="640821"/>
          </a:xfrm>
          <a:prstGeom prst="rect">
            <a:avLst/>
          </a:prstGeom>
          <a:noFill/>
        </p:spPr>
      </p:pic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3143248" y="5072066"/>
          <a:ext cx="3714752" cy="234023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612072"/>
                <a:gridCol w="2102680"/>
              </a:tblGrid>
              <a:tr h="35719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83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lang="en-GB" sz="1700" b="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700" b="0" dirty="0" smtClean="0">
                          <a:solidFill>
                            <a:srgbClr val="002060"/>
                          </a:solidFill>
                        </a:rPr>
                        <a:t>disagree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solidFill>
                            <a:srgbClr val="002060"/>
                          </a:solidFill>
                        </a:rPr>
                        <a:t>Definitely not!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solidFill>
                            <a:srgbClr val="002060"/>
                          </a:solidFill>
                        </a:rPr>
                        <a:t>Absolutely not!</a:t>
                      </a:r>
                      <a:endParaRPr lang="en-GB" sz="1700" b="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solidFill>
                            <a:srgbClr val="002060"/>
                          </a:solidFill>
                        </a:rPr>
                        <a:t>Nonsense!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solidFill>
                            <a:srgbClr val="002060"/>
                          </a:solidFill>
                        </a:rPr>
                        <a:t>No way!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solidFill>
                            <a:srgbClr val="002060"/>
                          </a:solidFill>
                        </a:rPr>
                        <a:t>You’re joking!</a:t>
                      </a: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No</a:t>
                      </a:r>
                      <a:r>
                        <a:rPr lang="en-GB" sz="17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700" b="1" baseline="0" dirty="0" err="1" smtClean="0">
                          <a:solidFill>
                            <a:srgbClr val="002060"/>
                          </a:solidFill>
                        </a:rPr>
                        <a:t>e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stoy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700" b="1" dirty="0">
                          <a:solidFill>
                            <a:srgbClr val="002060"/>
                          </a:solidFill>
                        </a:rPr>
                        <a:t>de </a:t>
                      </a:r>
                      <a:r>
                        <a:rPr lang="en-GB" sz="1700" b="1" dirty="0" err="1">
                          <a:solidFill>
                            <a:srgbClr val="002060"/>
                          </a:solidFill>
                        </a:rPr>
                        <a:t>acuerdo</a:t>
                      </a:r>
                      <a:r>
                        <a:rPr lang="en-GB" sz="17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GB" sz="17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¡En 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absoluto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¡De 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ninguna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manera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¡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Tonterías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!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¡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Qué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va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¡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Estás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bromeando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!</a:t>
                      </a:r>
                    </a:p>
                  </a:txBody>
                  <a:tcPr marL="68577" marR="68577" marT="0" marB="0"/>
                </a:tc>
              </a:tr>
            </a:tbl>
          </a:graphicData>
        </a:graphic>
      </p:graphicFrame>
      <p:cxnSp>
        <p:nvCxnSpPr>
          <p:cNvPr id="46" name="Straight Connector 45"/>
          <p:cNvCxnSpPr/>
          <p:nvPr/>
        </p:nvCxnSpPr>
        <p:spPr>
          <a:xfrm>
            <a:off x="0" y="4357686"/>
            <a:ext cx="6858000" cy="1588"/>
          </a:xfrm>
          <a:prstGeom prst="line">
            <a:avLst/>
          </a:prstGeom>
          <a:ln w="47625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0" y="5072066"/>
          <a:ext cx="3143248" cy="235745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428736"/>
                <a:gridCol w="1714512"/>
              </a:tblGrid>
              <a:tr h="3819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75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solidFill>
                            <a:srgbClr val="002060"/>
                          </a:solidFill>
                        </a:rPr>
                        <a:t>I agree</a:t>
                      </a:r>
                      <a:endParaRPr lang="en-GB" sz="1700" b="0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solidFill>
                            <a:srgbClr val="002060"/>
                          </a:solidFill>
                        </a:rPr>
                        <a:t>That’s true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solidFill>
                            <a:srgbClr val="002060"/>
                          </a:solidFill>
                        </a:rPr>
                        <a:t>Of course</a:t>
                      </a:r>
                      <a:endParaRPr lang="en-GB" sz="1700" b="0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dirty="0" smtClean="0">
                          <a:solidFill>
                            <a:srgbClr val="002060"/>
                          </a:solidFill>
                        </a:rPr>
                        <a:t>Yes,</a:t>
                      </a:r>
                      <a:r>
                        <a:rPr lang="en-GB" sz="1700" b="0" baseline="0" dirty="0" smtClean="0">
                          <a:solidFill>
                            <a:srgbClr val="002060"/>
                          </a:solidFill>
                        </a:rPr>
                        <a:t> of course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baseline="0" dirty="0" smtClean="0">
                          <a:solidFill>
                            <a:srgbClr val="002060"/>
                          </a:solidFill>
                        </a:rPr>
                        <a:t>You’re right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0" baseline="0" dirty="0" smtClean="0">
                          <a:solidFill>
                            <a:srgbClr val="002060"/>
                          </a:solidFill>
                        </a:rPr>
                        <a:t>Exactly!</a:t>
                      </a:r>
                    </a:p>
                  </a:txBody>
                  <a:tcPr marL="68594" marR="6859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Estoy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700" b="1" dirty="0">
                          <a:solidFill>
                            <a:srgbClr val="002060"/>
                          </a:solidFill>
                        </a:rPr>
                        <a:t>de </a:t>
                      </a:r>
                      <a:r>
                        <a:rPr lang="en-GB" sz="1700" b="1" dirty="0" err="1">
                          <a:solidFill>
                            <a:srgbClr val="002060"/>
                          </a:solidFill>
                        </a:rPr>
                        <a:t>acuerdo</a:t>
                      </a:r>
                      <a:r>
                        <a:rPr lang="en-GB" sz="1700" b="1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rgbClr val="002060"/>
                          </a:solidFill>
                        </a:rPr>
                        <a:t>Es 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verdad</a:t>
                      </a:r>
                      <a:endParaRPr lang="en-GB" sz="17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¡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Por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supuesto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Si</a:t>
                      </a:r>
                      <a:r>
                        <a:rPr lang="en-GB" sz="1700" b="1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en-GB" sz="1700" b="1" dirty="0" err="1" smtClean="0">
                          <a:solidFill>
                            <a:srgbClr val="002060"/>
                          </a:solidFill>
                        </a:rPr>
                        <a:t>claro</a:t>
                      </a:r>
                      <a:endParaRPr lang="en-GB" sz="17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baseline="0" dirty="0" err="1" smtClean="0">
                          <a:solidFill>
                            <a:srgbClr val="002060"/>
                          </a:solidFill>
                        </a:rPr>
                        <a:t>Tienes</a:t>
                      </a:r>
                      <a:r>
                        <a:rPr lang="en-GB" sz="17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sz="1700" b="1" baseline="0" dirty="0" err="1" smtClean="0">
                          <a:solidFill>
                            <a:srgbClr val="002060"/>
                          </a:solidFill>
                        </a:rPr>
                        <a:t>razón</a:t>
                      </a:r>
                      <a:endParaRPr lang="en-GB" sz="17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baseline="0" dirty="0" smtClean="0">
                          <a:solidFill>
                            <a:srgbClr val="002060"/>
                          </a:solidFill>
                        </a:rPr>
                        <a:t>¡</a:t>
                      </a:r>
                      <a:r>
                        <a:rPr lang="en-GB" sz="1700" b="1" baseline="0" dirty="0" err="1" smtClean="0">
                          <a:solidFill>
                            <a:srgbClr val="002060"/>
                          </a:solidFill>
                        </a:rPr>
                        <a:t>Exacto</a:t>
                      </a:r>
                      <a:r>
                        <a:rPr lang="en-GB" sz="1700" b="1" baseline="0" dirty="0" smtClean="0">
                          <a:solidFill>
                            <a:srgbClr val="002060"/>
                          </a:solidFill>
                        </a:rPr>
                        <a:t>!</a:t>
                      </a:r>
                    </a:p>
                  </a:txBody>
                  <a:tcPr marL="68594" marR="6859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2" name="Line 24"/>
          <p:cNvSpPr>
            <a:spLocks noChangeShapeType="1"/>
          </p:cNvSpPr>
          <p:nvPr/>
        </p:nvSpPr>
        <p:spPr bwMode="auto">
          <a:xfrm flipH="1">
            <a:off x="1071544" y="642910"/>
            <a:ext cx="45719" cy="285752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3" name="Line 24"/>
          <p:cNvSpPr>
            <a:spLocks noChangeShapeType="1"/>
          </p:cNvSpPr>
          <p:nvPr/>
        </p:nvSpPr>
        <p:spPr bwMode="auto">
          <a:xfrm>
            <a:off x="2571742" y="642910"/>
            <a:ext cx="214315" cy="214314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6" name="AutoShape 20"/>
          <p:cNvSpPr>
            <a:spLocks noChangeArrowheads="1"/>
          </p:cNvSpPr>
          <p:nvPr/>
        </p:nvSpPr>
        <p:spPr bwMode="auto">
          <a:xfrm>
            <a:off x="5500703" y="785786"/>
            <a:ext cx="285752" cy="214314"/>
          </a:xfrm>
          <a:custGeom>
            <a:avLst/>
            <a:gdLst>
              <a:gd name="T0" fmla="*/ 340080563 w 21600"/>
              <a:gd name="T1" fmla="*/ 68486695 h 21600"/>
              <a:gd name="T2" fmla="*/ 91689762 w 21600"/>
              <a:gd name="T3" fmla="*/ 338205537 h 21600"/>
              <a:gd name="T4" fmla="*/ 340080563 w 21600"/>
              <a:gd name="T5" fmla="*/ 676411499 h 21600"/>
              <a:gd name="T6" fmla="*/ 584712066 w 21600"/>
              <a:gd name="T7" fmla="*/ 33820553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AutoShape 21"/>
          <p:cNvSpPr>
            <a:spLocks noChangeArrowheads="1"/>
          </p:cNvSpPr>
          <p:nvPr/>
        </p:nvSpPr>
        <p:spPr bwMode="auto">
          <a:xfrm>
            <a:off x="6072206" y="1142976"/>
            <a:ext cx="214314" cy="214314"/>
          </a:xfrm>
          <a:custGeom>
            <a:avLst/>
            <a:gdLst>
              <a:gd name="T0" fmla="*/ 340084088 w 21600"/>
              <a:gd name="T1" fmla="*/ 68486695 h 21600"/>
              <a:gd name="T2" fmla="*/ 91690773 w 21600"/>
              <a:gd name="T3" fmla="*/ 338205537 h 21600"/>
              <a:gd name="T4" fmla="*/ 340084088 w 21600"/>
              <a:gd name="T5" fmla="*/ 676411499 h 21600"/>
              <a:gd name="T6" fmla="*/ 584720486 w 21600"/>
              <a:gd name="T7" fmla="*/ 33820553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AutoShape 22"/>
          <p:cNvSpPr>
            <a:spLocks noChangeArrowheads="1"/>
          </p:cNvSpPr>
          <p:nvPr/>
        </p:nvSpPr>
        <p:spPr bwMode="auto">
          <a:xfrm>
            <a:off x="5786454" y="1142976"/>
            <a:ext cx="214314" cy="214314"/>
          </a:xfrm>
          <a:custGeom>
            <a:avLst/>
            <a:gdLst>
              <a:gd name="T0" fmla="*/ 340084088 w 21600"/>
              <a:gd name="T1" fmla="*/ 68486695 h 21600"/>
              <a:gd name="T2" fmla="*/ 91690773 w 21600"/>
              <a:gd name="T3" fmla="*/ 338205537 h 21600"/>
              <a:gd name="T4" fmla="*/ 340084088 w 21600"/>
              <a:gd name="T5" fmla="*/ 676411499 h 21600"/>
              <a:gd name="T6" fmla="*/ 584720486 w 21600"/>
              <a:gd name="T7" fmla="*/ 33820553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Text Box 23"/>
          <p:cNvSpPr txBox="1">
            <a:spLocks noChangeArrowheads="1"/>
          </p:cNvSpPr>
          <p:nvPr/>
        </p:nvSpPr>
        <p:spPr bwMode="auto">
          <a:xfrm>
            <a:off x="5857892" y="1357290"/>
            <a:ext cx="3603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smtClean="0">
                <a:solidFill>
                  <a:srgbClr val="FF0000"/>
                </a:solidFill>
              </a:rPr>
              <a:t>X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60" name="Text Box 23"/>
          <p:cNvSpPr txBox="1">
            <a:spLocks noChangeArrowheads="1"/>
          </p:cNvSpPr>
          <p:nvPr/>
        </p:nvSpPr>
        <p:spPr bwMode="auto">
          <a:xfrm flipH="1">
            <a:off x="4857760" y="1714480"/>
            <a:ext cx="10810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smtClean="0">
                <a:solidFill>
                  <a:srgbClr val="FF0000"/>
                </a:solidFill>
              </a:rPr>
              <a:t>XX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61" name="Line 24"/>
          <p:cNvSpPr>
            <a:spLocks noChangeShapeType="1"/>
          </p:cNvSpPr>
          <p:nvPr/>
        </p:nvSpPr>
        <p:spPr bwMode="auto">
          <a:xfrm>
            <a:off x="1214422" y="2357422"/>
            <a:ext cx="214314" cy="35719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2" name="Line 24"/>
          <p:cNvSpPr>
            <a:spLocks noChangeShapeType="1"/>
          </p:cNvSpPr>
          <p:nvPr/>
        </p:nvSpPr>
        <p:spPr bwMode="auto">
          <a:xfrm flipH="1">
            <a:off x="1214422" y="1571605"/>
            <a:ext cx="357190" cy="428628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 flipH="1">
            <a:off x="1285860" y="1928794"/>
            <a:ext cx="357190" cy="142876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4" name="Line 15"/>
          <p:cNvSpPr>
            <a:spLocks noChangeShapeType="1"/>
          </p:cNvSpPr>
          <p:nvPr/>
        </p:nvSpPr>
        <p:spPr bwMode="auto">
          <a:xfrm>
            <a:off x="1357298" y="2214546"/>
            <a:ext cx="285752" cy="500066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66" name="Group 76"/>
          <p:cNvGraphicFramePr>
            <a:graphicFrameLocks noGrp="1"/>
          </p:cNvGraphicFramePr>
          <p:nvPr/>
        </p:nvGraphicFramePr>
        <p:xfrm>
          <a:off x="0" y="7423915"/>
          <a:ext cx="3500438" cy="1720085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525832"/>
                <a:gridCol w="1974606"/>
              </a:tblGrid>
              <a:tr h="13330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3" marR="68583" marT="0" marB="0" horzOverflow="overflow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09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OK/It’s alright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I don’t mind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Like I said 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I don’t know</a:t>
                      </a:r>
                    </a:p>
                  </a:txBody>
                  <a:tcPr marL="68583" marR="6858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Vale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No me </a:t>
                      </a:r>
                      <a:r>
                        <a:rPr kumimoji="0" lang="en-GB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importa</a:t>
                      </a:r>
                      <a:endParaRPr kumimoji="0" lang="en-GB" sz="18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Como </a:t>
                      </a:r>
                      <a:r>
                        <a:rPr kumimoji="0" lang="en-GB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dije</a:t>
                      </a: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...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No </a:t>
                      </a:r>
                      <a:r>
                        <a:rPr kumimoji="0" lang="en-GB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sé</a:t>
                      </a:r>
                      <a:endParaRPr kumimoji="0" lang="en-GB" sz="18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3" marR="68583" marT="0" marB="0" horzOverflow="overflow"/>
                </a:tc>
              </a:tr>
            </a:tbl>
          </a:graphicData>
        </a:graphic>
      </p:graphicFrame>
      <p:graphicFrame>
        <p:nvGraphicFramePr>
          <p:cNvPr id="67" name="Group 76"/>
          <p:cNvGraphicFramePr>
            <a:graphicFrameLocks noGrp="1"/>
          </p:cNvGraphicFramePr>
          <p:nvPr/>
        </p:nvGraphicFramePr>
        <p:xfrm>
          <a:off x="3143248" y="7423915"/>
          <a:ext cx="3714752" cy="171448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571636"/>
                <a:gridCol w="2143116"/>
              </a:tblGrid>
              <a:tr h="22602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3" marR="68583" marT="0" marB="0" horzOverflow="overflow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88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Well…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Well, I never!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Really?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I’m speechless!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3" marR="68583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Pues</a:t>
                      </a: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¡</a:t>
                      </a:r>
                      <a:r>
                        <a:rPr kumimoji="0" lang="en-GB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Caramba</a:t>
                      </a: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¿En </a:t>
                      </a:r>
                      <a:r>
                        <a:rPr kumimoji="0" lang="en-GB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serio</a:t>
                      </a: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¡No </a:t>
                      </a:r>
                      <a:r>
                        <a:rPr kumimoji="0" lang="en-GB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sé</a:t>
                      </a: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kumimoji="0" lang="en-GB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qué</a:t>
                      </a: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kumimoji="0" lang="en-GB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decir</a:t>
                      </a:r>
                      <a:r>
                        <a:rPr kumimoji="0" lang="en-GB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!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3" marR="68583" marT="0" marB="0" horzOverflow="overflow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5715016" y="8867001"/>
            <a:ext cx="1142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@</a:t>
            </a:r>
            <a:r>
              <a:rPr lang="en-GB" sz="1200" dirty="0" err="1" smtClean="0"/>
              <a:t>KazWd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423</Words>
  <Application>Microsoft Office PowerPoint</Application>
  <PresentationFormat>On-screen Show (4:3)</PresentationFormat>
  <Paragraphs>153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kaz</dc:creator>
  <cp:lastModifiedBy>kaz</cp:lastModifiedBy>
  <cp:revision>30</cp:revision>
  <dcterms:created xsi:type="dcterms:W3CDTF">2013-10-28T10:53:56Z</dcterms:created>
  <dcterms:modified xsi:type="dcterms:W3CDTF">2014-01-09T09:56:52Z</dcterms:modified>
</cp:coreProperties>
</file>