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0160000" cy="7620000"/>
  <p:notesSz cx="7620000" cy="10160000"/>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488" y="-102"/>
      </p:cViewPr>
      <p:guideLst>
        <p:guide orient="horz" pos="2400"/>
        <p:guide pos="320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0" name="Shape 2"/>
          <p:cNvSpPr>
            <a:spLocks noGrp="1" noRot="1"/>
          </p:cNvSpPr>
          <p:nvPr>
            <p:ph type="sldImg" idx="2"/>
          </p:nvPr>
        </p:nvSpPr>
        <p:spPr bwMode="auto">
          <a:xfrm>
            <a:off x="1270000" y="762000"/>
            <a:ext cx="5080000" cy="381000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a:noFill/>
            <a:round/>
            <a:headEnd/>
            <a:tailEnd/>
          </a:ln>
        </p:spPr>
      </p:sp>
      <p:sp>
        <p:nvSpPr>
          <p:cNvPr id="3" name="Shape 3"/>
          <p:cNvSpPr txBox="1">
            <a:spLocks noGrp="1"/>
          </p:cNvSpPr>
          <p:nvPr>
            <p:ph type="body" idx="1"/>
          </p:nvPr>
        </p:nvSpPr>
        <p:spPr>
          <a:xfrm>
            <a:off x="762000" y="4826000"/>
            <a:ext cx="6096000" cy="45720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7" name="Shape 24"/>
          <p:cNvSpPr>
            <a:spLocks noGrp="1" noRot="1"/>
          </p:cNvSpPr>
          <p:nvPr>
            <p:ph type="sldImg" idx="2"/>
          </p:nvPr>
        </p:nvSpPr>
        <p:spPr>
          <a:noFill/>
        </p:spPr>
      </p:sp>
      <p:sp>
        <p:nvSpPr>
          <p:cNvPr id="9218" name="Shape 25"/>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GB" smtClean="0"/>
              <a:t>Many thanks to edte.ch for sharing a brilliant resource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49" name="Shape 99"/>
          <p:cNvSpPr>
            <a:spLocks noGrp="1" noRot="1"/>
          </p:cNvSpPr>
          <p:nvPr>
            <p:ph type="sldImg" idx="2"/>
          </p:nvPr>
        </p:nvSpPr>
        <p:spPr>
          <a:noFill/>
        </p:spPr>
      </p:sp>
      <p:sp>
        <p:nvSpPr>
          <p:cNvPr id="27650" name="Shape 10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7" name="Shape 108"/>
          <p:cNvSpPr>
            <a:spLocks noGrp="1" noRot="1"/>
          </p:cNvSpPr>
          <p:nvPr>
            <p:ph type="sldImg" idx="2"/>
          </p:nvPr>
        </p:nvSpPr>
        <p:spPr>
          <a:noFill/>
        </p:spPr>
      </p:sp>
      <p:sp>
        <p:nvSpPr>
          <p:cNvPr id="29698" name="Shape 10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Shape 116"/>
          <p:cNvSpPr>
            <a:spLocks noGrp="1" noRot="1"/>
          </p:cNvSpPr>
          <p:nvPr>
            <p:ph type="sldImg" idx="2"/>
          </p:nvPr>
        </p:nvSpPr>
        <p:spPr>
          <a:noFill/>
        </p:spPr>
      </p:sp>
      <p:sp>
        <p:nvSpPr>
          <p:cNvPr id="31746" name="Shape 11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3" name="Shape 124"/>
          <p:cNvSpPr>
            <a:spLocks noGrp="1" noRot="1"/>
          </p:cNvSpPr>
          <p:nvPr>
            <p:ph type="sldImg" idx="2"/>
          </p:nvPr>
        </p:nvSpPr>
        <p:spPr>
          <a:noFill/>
        </p:spPr>
      </p:sp>
      <p:sp>
        <p:nvSpPr>
          <p:cNvPr id="33794" name="Shape 125"/>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1" name="Shape 132"/>
          <p:cNvSpPr>
            <a:spLocks noGrp="1" noRot="1"/>
          </p:cNvSpPr>
          <p:nvPr>
            <p:ph type="sldImg" idx="2"/>
          </p:nvPr>
        </p:nvSpPr>
        <p:spPr>
          <a:noFill/>
        </p:spPr>
      </p:sp>
      <p:sp>
        <p:nvSpPr>
          <p:cNvPr id="35842" name="Shape 13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89" name="Shape 140"/>
          <p:cNvSpPr>
            <a:spLocks noGrp="1" noRot="1"/>
          </p:cNvSpPr>
          <p:nvPr>
            <p:ph type="sldImg" idx="2"/>
          </p:nvPr>
        </p:nvSpPr>
        <p:spPr>
          <a:noFill/>
        </p:spPr>
      </p:sp>
      <p:sp>
        <p:nvSpPr>
          <p:cNvPr id="37890" name="Shape 141"/>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7" name="Shape 149"/>
          <p:cNvSpPr>
            <a:spLocks noGrp="1" noRot="1"/>
          </p:cNvSpPr>
          <p:nvPr>
            <p:ph type="sldImg" idx="2"/>
          </p:nvPr>
        </p:nvSpPr>
        <p:spPr>
          <a:noFill/>
        </p:spPr>
      </p:sp>
      <p:sp>
        <p:nvSpPr>
          <p:cNvPr id="39938" name="Shape 15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5" name="Shape 159"/>
          <p:cNvSpPr>
            <a:spLocks noGrp="1" noRot="1"/>
          </p:cNvSpPr>
          <p:nvPr>
            <p:ph type="sldImg" idx="2"/>
          </p:nvPr>
        </p:nvSpPr>
        <p:spPr>
          <a:noFill/>
        </p:spPr>
      </p:sp>
      <p:sp>
        <p:nvSpPr>
          <p:cNvPr id="41986" name="Shape 16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3" name="Shape 165"/>
          <p:cNvSpPr>
            <a:spLocks noGrp="1" noRot="1"/>
          </p:cNvSpPr>
          <p:nvPr>
            <p:ph type="sldImg" idx="2"/>
          </p:nvPr>
        </p:nvSpPr>
        <p:spPr>
          <a:noFill/>
        </p:spPr>
      </p:sp>
      <p:sp>
        <p:nvSpPr>
          <p:cNvPr id="44034" name="Shape 166"/>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Shape 177"/>
          <p:cNvSpPr>
            <a:spLocks noGrp="1" noRot="1"/>
          </p:cNvSpPr>
          <p:nvPr>
            <p:ph type="sldImg" idx="2"/>
          </p:nvPr>
        </p:nvSpPr>
        <p:spPr>
          <a:noFill/>
        </p:spPr>
      </p:sp>
      <p:sp>
        <p:nvSpPr>
          <p:cNvPr id="46082" name="Shape 178"/>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5" name="Shape 31"/>
          <p:cNvSpPr>
            <a:spLocks noGrp="1" noRot="1"/>
          </p:cNvSpPr>
          <p:nvPr>
            <p:ph type="sldImg" idx="2"/>
          </p:nvPr>
        </p:nvSpPr>
        <p:spPr>
          <a:noFill/>
        </p:spPr>
      </p:sp>
      <p:sp>
        <p:nvSpPr>
          <p:cNvPr id="11266" name="Shape 32"/>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3" name="Shape 39"/>
          <p:cNvSpPr>
            <a:spLocks noGrp="1" noRot="1"/>
          </p:cNvSpPr>
          <p:nvPr>
            <p:ph type="sldImg" idx="2"/>
          </p:nvPr>
        </p:nvSpPr>
        <p:spPr>
          <a:noFill/>
        </p:spPr>
      </p:sp>
      <p:sp>
        <p:nvSpPr>
          <p:cNvPr id="13314" name="Shape 4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Shape 47"/>
          <p:cNvSpPr>
            <a:spLocks noGrp="1" noRot="1"/>
          </p:cNvSpPr>
          <p:nvPr>
            <p:ph type="sldImg" idx="2"/>
          </p:nvPr>
        </p:nvSpPr>
        <p:spPr>
          <a:noFill/>
        </p:spPr>
      </p:sp>
      <p:sp>
        <p:nvSpPr>
          <p:cNvPr id="15362" name="Shape 48"/>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Shape 55"/>
          <p:cNvSpPr>
            <a:spLocks noGrp="1" noRot="1"/>
          </p:cNvSpPr>
          <p:nvPr>
            <p:ph type="sldImg" idx="2"/>
          </p:nvPr>
        </p:nvSpPr>
        <p:spPr>
          <a:noFill/>
        </p:spPr>
      </p:sp>
      <p:sp>
        <p:nvSpPr>
          <p:cNvPr id="17410" name="Shape 56"/>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Shape 64"/>
          <p:cNvSpPr>
            <a:spLocks noGrp="1" noRot="1"/>
          </p:cNvSpPr>
          <p:nvPr>
            <p:ph type="sldImg" idx="2"/>
          </p:nvPr>
        </p:nvSpPr>
        <p:spPr>
          <a:noFill/>
        </p:spPr>
      </p:sp>
      <p:sp>
        <p:nvSpPr>
          <p:cNvPr id="19458" name="Shape 65"/>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Shape 73"/>
          <p:cNvSpPr>
            <a:spLocks noGrp="1" noRot="1"/>
          </p:cNvSpPr>
          <p:nvPr>
            <p:ph type="sldImg" idx="2"/>
          </p:nvPr>
        </p:nvSpPr>
        <p:spPr>
          <a:noFill/>
        </p:spPr>
      </p:sp>
      <p:sp>
        <p:nvSpPr>
          <p:cNvPr id="21506" name="Shape 7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Shape 82"/>
          <p:cNvSpPr>
            <a:spLocks noGrp="1" noRot="1"/>
          </p:cNvSpPr>
          <p:nvPr>
            <p:ph type="sldImg" idx="2"/>
          </p:nvPr>
        </p:nvSpPr>
        <p:spPr>
          <a:noFill/>
        </p:spPr>
      </p:sp>
      <p:sp>
        <p:nvSpPr>
          <p:cNvPr id="23554" name="Shape 8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Shape 91"/>
          <p:cNvSpPr>
            <a:spLocks noGrp="1" noRot="1"/>
          </p:cNvSpPr>
          <p:nvPr>
            <p:ph type="sldImg" idx="2"/>
          </p:nvPr>
        </p:nvSpPr>
        <p:spPr>
          <a:noFill/>
        </p:spPr>
      </p:sp>
      <p:sp>
        <p:nvSpPr>
          <p:cNvPr id="25602" name="Shape 92"/>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p:spPr>
        <p:txBody>
          <a:bodyPr lIns="91425" tIns="91425" rIns="91425" b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a:endParaRPr/>
          </a:p>
        </p:txBody>
      </p:sp>
      <p:sp>
        <p:nvSpPr>
          <p:cNvPr id="8" name="Shape 8"/>
          <p:cNvSpPr txBox="1">
            <a:spLocks noGrp="1"/>
          </p:cNvSpPr>
          <p:nvPr>
            <p:ph type="subTitle" idx="1"/>
          </p:nvPr>
        </p:nvSpPr>
        <p:spPr>
          <a:xfrm>
            <a:off x="1828800" y="4572000"/>
            <a:ext cx="6502399" cy="914400"/>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1" name="Shape 11"/>
          <p:cNvSpPr txBox="1">
            <a:spLocks noGrp="1"/>
          </p:cNvSpPr>
          <p:nvPr>
            <p:ph type="body" idx="1"/>
          </p:nvPr>
        </p:nvSpPr>
        <p:spPr>
          <a:xfrm>
            <a:off x="304800" y="1828800"/>
            <a:ext cx="9550400"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4" name="Shape 14"/>
          <p:cNvSpPr txBox="1">
            <a:spLocks noGrp="1"/>
          </p:cNvSpPr>
          <p:nvPr>
            <p:ph type="body" idx="1"/>
          </p:nvPr>
        </p:nvSpPr>
        <p:spPr>
          <a:xfrm>
            <a:off x="30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
        <p:nvSpPr>
          <p:cNvPr id="15" name="Shape 15"/>
          <p:cNvSpPr txBox="1">
            <a:spLocks noGrp="1"/>
          </p:cNvSpPr>
          <p:nvPr>
            <p:ph type="body" idx="2"/>
          </p:nvPr>
        </p:nvSpPr>
        <p:spPr>
          <a:xfrm>
            <a:off x="538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3.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twitter.com/chris_1974"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hyperlink" Target="http://www.flickr.com/photos/dannynic/sets/72157616086532981" TargetMode="Externa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20.jpeg"/><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hyperlink" Target="http://edte.ch/blog/?page_id=424" TargetMode="External"/><Relationship Id="rId3" Type="http://schemas.openxmlformats.org/officeDocument/2006/relationships/hyperlink" Target="mailto:thomasgeorgebarrett@gmail.com" TargetMode="External"/><Relationship Id="rId7" Type="http://schemas.openxmlformats.org/officeDocument/2006/relationships/hyperlink" Target="http://www.flickr.com/photos/33128961@N00/142455033"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21.jpeg"/><Relationship Id="rId5" Type="http://schemas.openxmlformats.org/officeDocument/2006/relationships/hyperlink" Target="http://edte.ch" TargetMode="External"/><Relationship Id="rId4" Type="http://schemas.openxmlformats.org/officeDocument/2006/relationships/hyperlink" Target="http://twitter.com/tombarrett" TargetMode="External"/><Relationship Id="rId9" Type="http://schemas.openxmlformats.org/officeDocument/2006/relationships/hyperlink" Target="http://edte.ch/blog/?p=55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hape 19"/>
          <p:cNvSpPr txBox="1">
            <a:spLocks noGrp="1"/>
          </p:cNvSpPr>
          <p:nvPr>
            <p:ph type="ctrTitle"/>
          </p:nvPr>
        </p:nvSpPr>
        <p:spPr bwMode="auto">
          <a:xfrm>
            <a:off x="912813" y="1625600"/>
            <a:ext cx="8016875" cy="1516063"/>
          </a:xfrm>
          <a:noFill/>
          <a:ln>
            <a:miter lim="800000"/>
            <a:headEnd/>
            <a:tailEnd/>
          </a:ln>
        </p:spPr>
        <p:txBody>
          <a:bodyPr vert="horz" wrap="square" lIns="38100" tIns="38100" rIns="38100" bIns="38100" numCol="1" compatLnSpc="1">
            <a:prstTxWarp prst="textNoShape">
              <a:avLst/>
            </a:prstTxWarp>
          </a:bodyPr>
          <a:lstStyle/>
          <a:p>
            <a:pPr eaLnBrk="1" hangingPunct="1">
              <a:buSzTx/>
            </a:pPr>
            <a:r>
              <a:rPr lang="en-US" smtClean="0">
                <a:solidFill>
                  <a:srgbClr val="38761D"/>
                </a:solidFill>
                <a:latin typeface="Arial" charset="0"/>
                <a:cs typeface="Arial" charset="0"/>
              </a:rPr>
              <a:t>18 Interesting Ways* to use a </a:t>
            </a:r>
            <a:r>
              <a:rPr lang="en-US" smtClean="0">
                <a:solidFill>
                  <a:srgbClr val="93C47D"/>
                </a:solidFill>
                <a:latin typeface="Arial" charset="0"/>
                <a:cs typeface="Arial" charset="0"/>
              </a:rPr>
              <a:t>Visualiser </a:t>
            </a:r>
            <a:r>
              <a:rPr lang="en-US" smtClean="0">
                <a:solidFill>
                  <a:srgbClr val="38761D"/>
                </a:solidFill>
                <a:latin typeface="Arial" charset="0"/>
                <a:cs typeface="Arial" charset="0"/>
              </a:rPr>
              <a:t>in the Classroom</a:t>
            </a:r>
          </a:p>
        </p:txBody>
      </p:sp>
      <p:sp>
        <p:nvSpPr>
          <p:cNvPr id="8194" name="Shape 20"/>
          <p:cNvSpPr txBox="1">
            <a:spLocks noGrp="1"/>
          </p:cNvSpPr>
          <p:nvPr>
            <p:ph type="subTitle" idx="1"/>
          </p:nvPr>
        </p:nvSpPr>
        <p:spPr bwMode="auto">
          <a:xfrm>
            <a:off x="1790700" y="3962400"/>
            <a:ext cx="6578600" cy="987425"/>
          </a:xfrm>
          <a:noFill/>
          <a:ln>
            <a:miter lim="800000"/>
            <a:headEnd/>
            <a:tailEnd/>
          </a:ln>
        </p:spPr>
        <p:txBody>
          <a:bodyPr vert="horz" wrap="square" lIns="38100" tIns="38100" rIns="38100" bIns="38100" numCol="1" compatLnSpc="1">
            <a:prstTxWarp prst="textNoShape">
              <a:avLst/>
            </a:prstTxWarp>
          </a:bodyPr>
          <a:lstStyle/>
          <a:p>
            <a:pPr eaLnBrk="1" hangingPunct="1">
              <a:buSzTx/>
            </a:pPr>
            <a:r>
              <a:rPr lang="en-US" smtClean="0">
                <a:latin typeface="Arial" charset="0"/>
                <a:cs typeface="Arial" charset="0"/>
              </a:rPr>
              <a:t>*and tips</a:t>
            </a:r>
          </a:p>
        </p:txBody>
      </p:sp>
      <p:sp>
        <p:nvSpPr>
          <p:cNvPr id="8195" name="Shape 21"/>
          <p:cNvSpPr txBox="1">
            <a:spLocks noGrp="1"/>
          </p:cNvSpPr>
          <p:nvPr>
            <p:ph type="subTitle" idx="4294967295"/>
          </p:nvPr>
        </p:nvSpPr>
        <p:spPr bwMode="auto">
          <a:xfrm>
            <a:off x="304800" y="6502400"/>
            <a:ext cx="6575425" cy="1081088"/>
          </a:xfrm>
          <a:prstGeom prst="rect">
            <a:avLst/>
          </a:prstGeom>
          <a:noFill/>
          <a:ln>
            <a:miter lim="800000"/>
            <a:headEnd/>
            <a:tailEnd/>
          </a:ln>
        </p:spPr>
        <p:txBody>
          <a:bodyPr lIns="38100" tIns="38100" rIns="38100" bIns="38100"/>
          <a:lstStyle/>
          <a:p>
            <a:pPr eaLnBrk="1" hangingPunct="1"/>
            <a:r>
              <a:rPr lang="en-US" sz="1800" smtClean="0">
                <a:solidFill>
                  <a:srgbClr val="38761D"/>
                </a:solidFill>
                <a:latin typeface="Tahoma" pitchFamily="34" charset="0"/>
                <a:cs typeface="Tahoma" pitchFamily="34" charset="0"/>
                <a:sym typeface="Tahoma" pitchFamily="34" charset="0"/>
              </a:rPr>
              <a:t>This work is licensed under a </a:t>
            </a:r>
            <a:r>
              <a:rPr lang="en-US" sz="1800" u="sng" smtClean="0">
                <a:solidFill>
                  <a:srgbClr val="38761D"/>
                </a:solidFill>
                <a:latin typeface="Tahoma" pitchFamily="34" charset="0"/>
                <a:cs typeface="Tahoma" pitchFamily="34" charset="0"/>
                <a:sym typeface="Tahoma" pitchFamily="34" charset="0"/>
                <a:hlinkClick r:id="rId3"/>
              </a:rPr>
              <a:t>Creative Commons</a:t>
            </a:r>
            <a:r>
              <a:rPr lang="en-US" sz="1800" smtClean="0">
                <a:solidFill>
                  <a:srgbClr val="38761D"/>
                </a:solidFill>
                <a:latin typeface="Tahoma" pitchFamily="34" charset="0"/>
                <a:cs typeface="Tahoma" pitchFamily="34" charset="0"/>
                <a:sym typeface="Tahoma" pitchFamily="34" charset="0"/>
              </a:rPr>
              <a:t> Attribution Noncommercial Share Alike 3.0 License.</a:t>
            </a:r>
          </a:p>
        </p:txBody>
      </p:sp>
      <p:sp>
        <p:nvSpPr>
          <p:cNvPr id="8196" name="Shape 22"/>
          <p:cNvSpPr>
            <a:spLocks noChangeArrowheads="1"/>
          </p:cNvSpPr>
          <p:nvPr/>
        </p:nvSpPr>
        <p:spPr bwMode="auto">
          <a:xfrm>
            <a:off x="8320088" y="6834188"/>
            <a:ext cx="1600200" cy="563562"/>
          </a:xfrm>
          <a:prstGeom prst="rect">
            <a:avLst/>
          </a:prstGeom>
          <a:blipFill dpi="0" rotWithShape="1">
            <a:blip r:embed="rId4"/>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38761D"/>
                </a:solidFill>
                <a:sym typeface="Arial"/>
              </a:rPr>
              <a:t>#9 Use it as a Webcam</a:t>
            </a:r>
          </a:p>
        </p:txBody>
      </p:sp>
      <p:sp>
        <p:nvSpPr>
          <p:cNvPr id="95" name="Shape 95"/>
          <p:cNvSpPr txBox="1">
            <a:spLocks noGrp="1"/>
          </p:cNvSpPr>
          <p:nvPr>
            <p:ph type="body" idx="1"/>
          </p:nvPr>
        </p:nvSpPr>
        <p:spPr>
          <a:xfrm>
            <a:off x="176213" y="1741488"/>
            <a:ext cx="4822825" cy="1979612"/>
          </a:xfrm>
        </p:spPr>
        <p:txBody>
          <a:bodyPr lIns="38100" tIns="38100" rIns="38100" bIns="38100">
            <a:noAutofit/>
          </a:bodyPr>
          <a:lstStyle/>
          <a:p>
            <a:pPr eaLnBrk="1" fontAlgn="auto" hangingPunct="1">
              <a:spcBef>
                <a:spcPts val="0"/>
              </a:spcBef>
              <a:spcAft>
                <a:spcPts val="0"/>
              </a:spcAft>
              <a:defRPr/>
            </a:pPr>
            <a:r>
              <a:rPr lang="en-US">
                <a:sym typeface="Arial"/>
              </a:rPr>
              <a:t>If you can rotate the camera on your visualiser, you can point the lens towards the class and use it to video conference.</a:t>
            </a:r>
          </a:p>
        </p:txBody>
      </p:sp>
      <p:sp>
        <p:nvSpPr>
          <p:cNvPr id="96" name="Shape 96"/>
          <p:cNvSpPr txBox="1"/>
          <p:nvPr/>
        </p:nvSpPr>
        <p:spPr>
          <a:xfrm>
            <a:off x="203200" y="3860800"/>
            <a:ext cx="4494213" cy="2487613"/>
          </a:xfrm>
          <a:prstGeom prst="rect">
            <a:avLst/>
          </a:prstGeom>
        </p:spPr>
        <p:txBody>
          <a:bodyPr lIns="38100" tIns="38100" rIns="38100" bIns="38100"/>
          <a:lstStyle/>
          <a:p>
            <a:pPr fontAlgn="auto">
              <a:spcBef>
                <a:spcPts val="0"/>
              </a:spcBef>
              <a:spcAft>
                <a:spcPts val="0"/>
              </a:spcAft>
              <a:defRPr/>
            </a:pPr>
            <a:r>
              <a:rPr lang="en-US" sz="2666" kern="0">
                <a:solidFill>
                  <a:srgbClr val="9900FF"/>
                </a:solidFill>
                <a:latin typeface="Arial"/>
                <a:ea typeface="Arial"/>
                <a:cs typeface="Arial"/>
                <a:sym typeface="Arial"/>
              </a:rPr>
              <a:t>You will still need to install video conferencing software on the computer, and tell the software to use the visualiser as a webcam, and you might need an external mic.</a:t>
            </a:r>
          </a:p>
        </p:txBody>
      </p:sp>
      <p:sp>
        <p:nvSpPr>
          <p:cNvPr id="26628" name="Shape 97"/>
          <p:cNvSpPr>
            <a:spLocks noChangeArrowheads="1"/>
          </p:cNvSpPr>
          <p:nvPr/>
        </p:nvSpPr>
        <p:spPr bwMode="auto">
          <a:xfrm>
            <a:off x="5486400" y="1828800"/>
            <a:ext cx="3908425" cy="3179763"/>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38761D"/>
                </a:solidFill>
                <a:sym typeface="Arial"/>
              </a:rPr>
              <a:t>#10 </a:t>
            </a:r>
            <a:r>
              <a:rPr lang="en-US">
                <a:sym typeface="Arial"/>
              </a:rPr>
              <a:t>Model skills to the whole class</a:t>
            </a:r>
          </a:p>
        </p:txBody>
      </p:sp>
      <p:sp>
        <p:nvSpPr>
          <p:cNvPr id="103" name="Shape 103"/>
          <p:cNvSpPr txBox="1">
            <a:spLocks noGrp="1"/>
          </p:cNvSpPr>
          <p:nvPr>
            <p:ph type="body" idx="1"/>
          </p:nvPr>
        </p:nvSpPr>
        <p:spPr>
          <a:xfrm>
            <a:off x="177800" y="1762125"/>
            <a:ext cx="4938713" cy="1893888"/>
          </a:xfrm>
        </p:spPr>
        <p:txBody>
          <a:bodyPr lIns="38100" tIns="38100" rIns="38100" bIns="38100">
            <a:noAutofit/>
          </a:bodyPr>
          <a:lstStyle/>
          <a:p>
            <a:pPr eaLnBrk="1" fontAlgn="auto" hangingPunct="1">
              <a:spcBef>
                <a:spcPts val="0"/>
              </a:spcBef>
              <a:spcAft>
                <a:spcPts val="0"/>
              </a:spcAft>
              <a:defRPr/>
            </a:pPr>
            <a:r>
              <a:rPr lang="en-US">
                <a:sym typeface="Arial"/>
              </a:rPr>
              <a:t>Show the class how to perform a particular skill easily by demonstrating it on the visualiser;</a:t>
            </a: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p:txBody>
      </p:sp>
      <p:sp>
        <p:nvSpPr>
          <p:cNvPr id="104" name="Shape 104"/>
          <p:cNvSpPr txBox="1"/>
          <p:nvPr/>
        </p:nvSpPr>
        <p:spPr>
          <a:xfrm>
            <a:off x="201613" y="3776663"/>
            <a:ext cx="4697412" cy="3319462"/>
          </a:xfrm>
          <a:prstGeom prst="rect">
            <a:avLst/>
          </a:prstGeom>
        </p:spPr>
        <p:txBody>
          <a:bodyPr lIns="38100" tIns="38100" rIns="38100" bIns="38100"/>
          <a:lstStyle/>
          <a:p>
            <a:pPr fontAlgn="auto">
              <a:spcBef>
                <a:spcPts val="0"/>
              </a:spcBef>
              <a:spcAft>
                <a:spcPts val="0"/>
              </a:spcAft>
              <a:defRPr/>
            </a:pPr>
            <a:r>
              <a:rPr lang="en-US" sz="2666" kern="0">
                <a:solidFill>
                  <a:srgbClr val="9900FF"/>
                </a:solidFill>
                <a:latin typeface="Arial"/>
                <a:ea typeface="Arial"/>
                <a:cs typeface="Arial"/>
                <a:sym typeface="Arial"/>
              </a:rPr>
              <a:t>Model handwriting styles</a:t>
            </a:r>
          </a:p>
          <a:p>
            <a:pPr fontAlgn="auto">
              <a:spcBef>
                <a:spcPts val="0"/>
              </a:spcBef>
              <a:spcAft>
                <a:spcPts val="0"/>
              </a:spcAft>
              <a:defRPr/>
            </a:pPr>
            <a:endParaRPr kern="0">
              <a:latin typeface="Arial"/>
              <a:ea typeface="Arial"/>
              <a:cs typeface="Arial"/>
              <a:sym typeface="Arial"/>
            </a:endParaRPr>
          </a:p>
          <a:p>
            <a:pPr fontAlgn="auto">
              <a:spcBef>
                <a:spcPts val="0"/>
              </a:spcBef>
              <a:spcAft>
                <a:spcPts val="0"/>
              </a:spcAft>
              <a:defRPr/>
            </a:pPr>
            <a:r>
              <a:rPr lang="en-US" sz="2666" kern="0">
                <a:solidFill>
                  <a:srgbClr val="00FF00"/>
                </a:solidFill>
                <a:latin typeface="Arial"/>
                <a:ea typeface="Arial"/>
                <a:cs typeface="Arial"/>
                <a:sym typeface="Arial"/>
              </a:rPr>
              <a:t>Demonstrate an art technique</a:t>
            </a:r>
          </a:p>
          <a:p>
            <a:pPr fontAlgn="auto">
              <a:spcBef>
                <a:spcPts val="0"/>
              </a:spcBef>
              <a:spcAft>
                <a:spcPts val="0"/>
              </a:spcAft>
              <a:defRPr/>
            </a:pPr>
            <a:endParaRPr kern="0">
              <a:latin typeface="Arial"/>
              <a:ea typeface="Arial"/>
              <a:cs typeface="Arial"/>
              <a:sym typeface="Arial"/>
            </a:endParaRPr>
          </a:p>
          <a:p>
            <a:pPr fontAlgn="auto">
              <a:spcBef>
                <a:spcPts val="0"/>
              </a:spcBef>
              <a:spcAft>
                <a:spcPts val="0"/>
              </a:spcAft>
              <a:defRPr/>
            </a:pPr>
            <a:r>
              <a:rPr lang="en-US" sz="2666" kern="0">
                <a:solidFill>
                  <a:srgbClr val="0000FF"/>
                </a:solidFill>
                <a:latin typeface="Arial"/>
                <a:ea typeface="Arial"/>
                <a:cs typeface="Arial"/>
                <a:sym typeface="Arial"/>
              </a:rPr>
              <a:t>Model a procedure in Maths</a:t>
            </a:r>
          </a:p>
          <a:p>
            <a:pPr fontAlgn="auto">
              <a:spcBef>
                <a:spcPts val="0"/>
              </a:spcBef>
              <a:spcAft>
                <a:spcPts val="0"/>
              </a:spcAft>
              <a:defRPr/>
            </a:pPr>
            <a:endParaRPr kern="0">
              <a:latin typeface="Arial"/>
              <a:ea typeface="Arial"/>
              <a:cs typeface="Arial"/>
              <a:sym typeface="Arial"/>
            </a:endParaRPr>
          </a:p>
          <a:p>
            <a:pPr fontAlgn="auto">
              <a:spcBef>
                <a:spcPts val="0"/>
              </a:spcBef>
              <a:spcAft>
                <a:spcPts val="0"/>
              </a:spcAft>
              <a:defRPr/>
            </a:pPr>
            <a:r>
              <a:rPr lang="en-US" sz="2666" kern="0">
                <a:solidFill>
                  <a:srgbClr val="FF0000"/>
                </a:solidFill>
                <a:latin typeface="Arial"/>
                <a:ea typeface="Arial"/>
                <a:cs typeface="Arial"/>
                <a:sym typeface="Arial"/>
              </a:rPr>
              <a:t>Demonstrate needlecraft</a:t>
            </a:r>
          </a:p>
        </p:txBody>
      </p:sp>
      <p:sp>
        <p:nvSpPr>
          <p:cNvPr id="105" name="Shape 105"/>
          <p:cNvSpPr txBox="1"/>
          <p:nvPr/>
        </p:nvSpPr>
        <p:spPr>
          <a:xfrm>
            <a:off x="4978400" y="4572000"/>
            <a:ext cx="5208588" cy="2265363"/>
          </a:xfrm>
          <a:prstGeom prst="rect">
            <a:avLst/>
          </a:prstGeom>
        </p:spPr>
        <p:txBody>
          <a:bodyPr lIns="38100" tIns="38100" rIns="38100" bIns="38100"/>
          <a:lstStyle/>
          <a:p>
            <a:pPr fontAlgn="auto">
              <a:spcBef>
                <a:spcPts val="0"/>
              </a:spcBef>
              <a:spcAft>
                <a:spcPts val="0"/>
              </a:spcAft>
              <a:defRPr/>
            </a:pPr>
            <a:r>
              <a:rPr lang="en-US" sz="2666" kern="0">
                <a:solidFill>
                  <a:srgbClr val="FF9900"/>
                </a:solidFill>
                <a:latin typeface="Arial"/>
                <a:ea typeface="Arial"/>
                <a:cs typeface="Arial"/>
                <a:sym typeface="Arial"/>
              </a:rPr>
              <a:t>Model a science investigation</a:t>
            </a:r>
          </a:p>
          <a:p>
            <a:pPr fontAlgn="auto">
              <a:spcBef>
                <a:spcPts val="0"/>
              </a:spcBef>
              <a:spcAft>
                <a:spcPts val="0"/>
              </a:spcAft>
              <a:defRPr/>
            </a:pPr>
            <a:endParaRPr kern="0">
              <a:latin typeface="Arial"/>
              <a:ea typeface="Arial"/>
              <a:cs typeface="Arial"/>
              <a:sym typeface="Arial"/>
            </a:endParaRPr>
          </a:p>
          <a:p>
            <a:pPr fontAlgn="auto">
              <a:spcBef>
                <a:spcPts val="0"/>
              </a:spcBef>
              <a:spcAft>
                <a:spcPts val="0"/>
              </a:spcAft>
              <a:defRPr/>
            </a:pPr>
            <a:r>
              <a:rPr lang="en-US" sz="2666" kern="0">
                <a:solidFill>
                  <a:srgbClr val="FF00FF"/>
                </a:solidFill>
                <a:latin typeface="Arial"/>
                <a:ea typeface="Arial"/>
                <a:cs typeface="Arial"/>
                <a:sym typeface="Arial"/>
              </a:rPr>
              <a:t>Show how to read a thermometer</a:t>
            </a:r>
          </a:p>
          <a:p>
            <a:pPr fontAlgn="auto">
              <a:spcBef>
                <a:spcPts val="0"/>
              </a:spcBef>
              <a:spcAft>
                <a:spcPts val="0"/>
              </a:spcAft>
              <a:defRPr/>
            </a:pPr>
            <a:endParaRPr kern="0">
              <a:latin typeface="Arial"/>
              <a:ea typeface="Arial"/>
              <a:cs typeface="Arial"/>
              <a:sym typeface="Arial"/>
            </a:endParaRPr>
          </a:p>
          <a:p>
            <a:pPr fontAlgn="auto">
              <a:spcBef>
                <a:spcPts val="0"/>
              </a:spcBef>
              <a:spcAft>
                <a:spcPts val="0"/>
              </a:spcAft>
              <a:defRPr/>
            </a:pPr>
            <a:r>
              <a:rPr lang="en-US" sz="2666" kern="0">
                <a:latin typeface="Arial"/>
                <a:ea typeface="Arial"/>
                <a:cs typeface="Arial"/>
                <a:sym typeface="Arial"/>
              </a:rPr>
              <a:t>Show how to use a protractor</a:t>
            </a:r>
          </a:p>
        </p:txBody>
      </p:sp>
      <p:sp>
        <p:nvSpPr>
          <p:cNvPr id="28677" name="Shape 106"/>
          <p:cNvSpPr>
            <a:spLocks noChangeArrowheads="1"/>
          </p:cNvSpPr>
          <p:nvPr/>
        </p:nvSpPr>
        <p:spPr bwMode="auto">
          <a:xfrm>
            <a:off x="5892800" y="1727200"/>
            <a:ext cx="4000500" cy="2716213"/>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38761D"/>
                </a:solidFill>
                <a:sym typeface="Arial"/>
              </a:rPr>
              <a:t>#11 </a:t>
            </a:r>
            <a:r>
              <a:rPr lang="en-US">
                <a:sym typeface="Arial"/>
              </a:rPr>
              <a:t>Use it to learn about symmmetry</a:t>
            </a:r>
          </a:p>
        </p:txBody>
      </p:sp>
      <p:sp>
        <p:nvSpPr>
          <p:cNvPr id="112" name="Shape 112"/>
          <p:cNvSpPr txBox="1">
            <a:spLocks noGrp="1"/>
          </p:cNvSpPr>
          <p:nvPr>
            <p:ph type="body" idx="1"/>
          </p:nvPr>
        </p:nvSpPr>
        <p:spPr>
          <a:xfrm>
            <a:off x="144463" y="1738313"/>
            <a:ext cx="4265612" cy="2814637"/>
          </a:xfrm>
        </p:spPr>
        <p:txBody>
          <a:bodyPr lIns="38100" tIns="38100" rIns="38100" bIns="38100">
            <a:noAutofit/>
          </a:bodyPr>
          <a:lstStyle/>
          <a:p>
            <a:pPr eaLnBrk="1" fontAlgn="auto" hangingPunct="1">
              <a:spcBef>
                <a:spcPts val="0"/>
              </a:spcBef>
              <a:spcAft>
                <a:spcPts val="0"/>
              </a:spcAft>
              <a:defRPr/>
            </a:pPr>
            <a:r>
              <a:rPr lang="en-US">
                <a:sym typeface="Arial"/>
              </a:rPr>
              <a:t>If you've got a visualiser with lots of extra features, you might have one that allows you to freeze the image, and then split the screen. If so, you can use the visualiser for all sorts of symmetry work.</a:t>
            </a:r>
          </a:p>
        </p:txBody>
      </p:sp>
      <p:sp>
        <p:nvSpPr>
          <p:cNvPr id="113" name="Shape 113"/>
          <p:cNvSpPr txBox="1"/>
          <p:nvPr/>
        </p:nvSpPr>
        <p:spPr>
          <a:xfrm>
            <a:off x="4775200" y="1727200"/>
            <a:ext cx="5176838" cy="2487613"/>
          </a:xfrm>
          <a:prstGeom prst="rect">
            <a:avLst/>
          </a:prstGeom>
        </p:spPr>
        <p:txBody>
          <a:bodyPr lIns="38100" tIns="38100" rIns="38100" bIns="38100"/>
          <a:lstStyle/>
          <a:p>
            <a:pPr fontAlgn="auto">
              <a:spcBef>
                <a:spcPts val="0"/>
              </a:spcBef>
              <a:spcAft>
                <a:spcPts val="0"/>
              </a:spcAft>
              <a:defRPr/>
            </a:pPr>
            <a:r>
              <a:rPr lang="en-US" sz="2666" kern="0">
                <a:solidFill>
                  <a:srgbClr val="38761D"/>
                </a:solidFill>
                <a:latin typeface="Arial"/>
                <a:ea typeface="Arial"/>
                <a:cs typeface="Arial"/>
                <a:sym typeface="Arial"/>
              </a:rPr>
              <a:t>Place some coloured cubes on the visualiser base and freeze the image. Once you've split the screen you can let children show how the cubes will appear if reflected.</a:t>
            </a:r>
          </a:p>
        </p:txBody>
      </p:sp>
      <p:sp>
        <p:nvSpPr>
          <p:cNvPr id="30724" name="Shape 114"/>
          <p:cNvSpPr>
            <a:spLocks noChangeArrowheads="1"/>
          </p:cNvSpPr>
          <p:nvPr/>
        </p:nvSpPr>
        <p:spPr bwMode="auto">
          <a:xfrm>
            <a:off x="5048250" y="4672013"/>
            <a:ext cx="4287838" cy="2195512"/>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txBox="1">
            <a:spLocks noGrp="1"/>
          </p:cNvSpPr>
          <p:nvPr>
            <p:ph type="title" idx="4294967295"/>
          </p:nvPr>
        </p:nvSpPr>
        <p:spPr>
          <a:xfrm>
            <a:off x="508000" y="441325"/>
            <a:ext cx="9590088" cy="952500"/>
          </a:xfrm>
          <a:prstGeom prst="rect">
            <a:avLst/>
          </a:prstGeom>
        </p:spPr>
        <p:txBody>
          <a:bodyPr lIns="38100" tIns="38100" rIns="38100" bIns="38100"/>
          <a:lstStyle/>
          <a:p>
            <a:pPr eaLnBrk="1" fontAlgn="auto" hangingPunct="1">
              <a:spcBef>
                <a:spcPts val="0"/>
              </a:spcBef>
              <a:spcAft>
                <a:spcPts val="0"/>
              </a:spcAft>
              <a:defRPr/>
            </a:pPr>
            <a:r>
              <a:rPr lang="en-US" sz="4266">
                <a:solidFill>
                  <a:srgbClr val="38761D"/>
                </a:solidFill>
                <a:sym typeface="Arial"/>
              </a:rPr>
              <a:t>#12 </a:t>
            </a:r>
            <a:r>
              <a:rPr lang="en-US" sz="4266">
                <a:sym typeface="Arial"/>
              </a:rPr>
              <a:t>Make your own visualiser for £30</a:t>
            </a:r>
          </a:p>
        </p:txBody>
      </p:sp>
      <p:sp>
        <p:nvSpPr>
          <p:cNvPr id="120" name="Shape 120"/>
          <p:cNvSpPr txBox="1">
            <a:spLocks noGrp="1"/>
          </p:cNvSpPr>
          <p:nvPr>
            <p:ph type="body" idx="4294967295"/>
          </p:nvPr>
        </p:nvSpPr>
        <p:spPr>
          <a:xfrm>
            <a:off x="304800" y="1219200"/>
            <a:ext cx="4265613" cy="2813050"/>
          </a:xfrm>
          <a:prstGeom prst="rect">
            <a:avLst/>
          </a:prstGeom>
        </p:spPr>
        <p:txBody>
          <a:bodyPr lIns="38100" tIns="38100" rIns="38100" bIns="38100"/>
          <a:lstStyle/>
          <a:p>
            <a:pPr eaLnBrk="1" fontAlgn="auto" hangingPunct="1">
              <a:spcBef>
                <a:spcPts val="0"/>
              </a:spcBef>
              <a:spcAft>
                <a:spcPts val="0"/>
              </a:spcAft>
              <a:defRPr/>
            </a:pPr>
            <a:r>
              <a:rPr lang="en-US" sz="2666">
                <a:sym typeface="Arial"/>
              </a:rPr>
              <a:t>For about £20 you can get a good camcorder from ebay. Spend another few pounds making a rig for it and you have a very cheap visualiser!</a:t>
            </a:r>
          </a:p>
        </p:txBody>
      </p:sp>
      <p:sp>
        <p:nvSpPr>
          <p:cNvPr id="121" name="Shape 121"/>
          <p:cNvSpPr txBox="1"/>
          <p:nvPr/>
        </p:nvSpPr>
        <p:spPr>
          <a:xfrm>
            <a:off x="101600" y="3860800"/>
            <a:ext cx="4897438" cy="3340100"/>
          </a:xfrm>
          <a:prstGeom prst="rect">
            <a:avLst/>
          </a:prstGeom>
        </p:spPr>
        <p:txBody>
          <a:bodyPr lIns="38100" tIns="38100" rIns="38100" bIns="38100"/>
          <a:lstStyle/>
          <a:p>
            <a:pPr fontAlgn="auto">
              <a:spcBef>
                <a:spcPts val="0"/>
              </a:spcBef>
              <a:spcAft>
                <a:spcPts val="0"/>
              </a:spcAft>
              <a:defRPr/>
            </a:pPr>
            <a:r>
              <a:rPr lang="en-US" sz="2666" kern="0">
                <a:solidFill>
                  <a:srgbClr val="38761D"/>
                </a:solidFill>
                <a:latin typeface="Arial"/>
                <a:ea typeface="Arial"/>
                <a:cs typeface="Arial"/>
                <a:sym typeface="Arial"/>
              </a:rPr>
              <a:t>This is great when a visualiser just won't fit enough into screen - like when drawing on A3 paper. </a:t>
            </a:r>
          </a:p>
          <a:p>
            <a:pPr fontAlgn="auto">
              <a:spcBef>
                <a:spcPts val="0"/>
              </a:spcBef>
              <a:spcAft>
                <a:spcPts val="0"/>
              </a:spcAft>
              <a:defRPr/>
            </a:pPr>
            <a:endParaRPr kern="0">
              <a:latin typeface="Arial"/>
              <a:ea typeface="Arial"/>
              <a:cs typeface="Arial"/>
              <a:sym typeface="Arial"/>
            </a:endParaRPr>
          </a:p>
          <a:p>
            <a:pPr fontAlgn="auto">
              <a:spcBef>
                <a:spcPts val="0"/>
              </a:spcBef>
              <a:spcAft>
                <a:spcPts val="0"/>
              </a:spcAft>
              <a:defRPr/>
            </a:pPr>
            <a:r>
              <a:rPr lang="en-US" sz="2666" kern="0">
                <a:solidFill>
                  <a:srgbClr val="38761D"/>
                </a:solidFill>
                <a:latin typeface="Arial"/>
                <a:ea typeface="Arial"/>
                <a:cs typeface="Arial"/>
                <a:sym typeface="Arial"/>
              </a:rPr>
              <a:t>Use it to model exactly what the pupils have to do without them crowding round one desk</a:t>
            </a:r>
          </a:p>
        </p:txBody>
      </p:sp>
      <p:sp>
        <p:nvSpPr>
          <p:cNvPr id="32772" name="Shape 122"/>
          <p:cNvSpPr>
            <a:spLocks noChangeArrowheads="1"/>
          </p:cNvSpPr>
          <p:nvPr/>
        </p:nvSpPr>
        <p:spPr bwMode="auto">
          <a:xfrm>
            <a:off x="4673600" y="1016000"/>
            <a:ext cx="4762500" cy="6350000"/>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CC0000"/>
                </a:solidFill>
                <a:sym typeface="Arial"/>
              </a:rPr>
              <a:t>#13</a:t>
            </a:r>
            <a:r>
              <a:rPr lang="en-US">
                <a:solidFill>
                  <a:srgbClr val="38761D"/>
                </a:solidFill>
                <a:sym typeface="Arial"/>
              </a:rPr>
              <a:t> </a:t>
            </a:r>
            <a:r>
              <a:rPr lang="en-US">
                <a:sym typeface="Arial"/>
              </a:rPr>
              <a:t>Use it in assembly</a:t>
            </a:r>
          </a:p>
        </p:txBody>
      </p:sp>
      <p:sp>
        <p:nvSpPr>
          <p:cNvPr id="128" name="Shape 128"/>
          <p:cNvSpPr txBox="1">
            <a:spLocks noGrp="1"/>
          </p:cNvSpPr>
          <p:nvPr>
            <p:ph type="body" idx="1"/>
          </p:nvPr>
        </p:nvSpPr>
        <p:spPr>
          <a:xfrm>
            <a:off x="101600" y="1733550"/>
            <a:ext cx="8899525" cy="1765300"/>
          </a:xfrm>
        </p:spPr>
        <p:txBody>
          <a:bodyPr lIns="38100" tIns="38100" rIns="38100" bIns="38100">
            <a:noAutofit/>
          </a:bodyPr>
          <a:lstStyle/>
          <a:p>
            <a:pPr eaLnBrk="1" fontAlgn="auto" hangingPunct="1">
              <a:spcBef>
                <a:spcPts val="0"/>
              </a:spcBef>
              <a:spcAft>
                <a:spcPts val="0"/>
              </a:spcAft>
              <a:defRPr/>
            </a:pPr>
            <a:r>
              <a:rPr lang="en-US">
                <a:sym typeface="Arial"/>
              </a:rPr>
              <a:t>If you have a projector in the hall, you could use a visualiser in assembly. It could be used to display a visual aid, share good work, or to show words for hymn practice.</a:t>
            </a:r>
          </a:p>
        </p:txBody>
      </p:sp>
      <p:sp>
        <p:nvSpPr>
          <p:cNvPr id="129" name="Shape 129"/>
          <p:cNvSpPr txBox="1"/>
          <p:nvPr/>
        </p:nvSpPr>
        <p:spPr>
          <a:xfrm>
            <a:off x="4368800" y="3860800"/>
            <a:ext cx="5176838" cy="2392363"/>
          </a:xfrm>
          <a:prstGeom prst="rect">
            <a:avLst/>
          </a:prstGeom>
        </p:spPr>
        <p:txBody>
          <a:bodyPr lIns="38100" tIns="38100" rIns="38100" bIns="38100"/>
          <a:lstStyle/>
          <a:p>
            <a:pPr fontAlgn="auto">
              <a:spcBef>
                <a:spcPts val="0"/>
              </a:spcBef>
              <a:spcAft>
                <a:spcPts val="0"/>
              </a:spcAft>
              <a:defRPr/>
            </a:pPr>
            <a:r>
              <a:rPr lang="en-US" sz="2666" kern="0">
                <a:solidFill>
                  <a:srgbClr val="CC0000"/>
                </a:solidFill>
                <a:latin typeface="Arial"/>
                <a:ea typeface="Arial"/>
                <a:cs typeface="Arial"/>
                <a:sym typeface="Arial"/>
              </a:rPr>
              <a:t>Tip: If you have hymns on acetates, place a plain sheet of paper under the acetate. This will help the visualiser to show the text more clearly.</a:t>
            </a:r>
          </a:p>
        </p:txBody>
      </p:sp>
      <p:sp>
        <p:nvSpPr>
          <p:cNvPr id="34820" name="Shape 130"/>
          <p:cNvSpPr>
            <a:spLocks noChangeArrowheads="1"/>
          </p:cNvSpPr>
          <p:nvPr/>
        </p:nvSpPr>
        <p:spPr bwMode="auto">
          <a:xfrm>
            <a:off x="406400" y="3556000"/>
            <a:ext cx="3152775" cy="3519488"/>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hape 135"/>
          <p:cNvSpPr txBox="1">
            <a:spLocks noGrp="1"/>
          </p:cNvSpPr>
          <p:nvPr>
            <p:ph type="ctrTitle"/>
          </p:nvPr>
        </p:nvSpPr>
        <p:spPr bwMode="auto">
          <a:xfrm>
            <a:off x="914400" y="101600"/>
            <a:ext cx="8413750" cy="1292225"/>
          </a:xfrm>
          <a:noFill/>
          <a:ln>
            <a:miter lim="800000"/>
            <a:headEnd/>
            <a:tailEnd/>
          </a:ln>
        </p:spPr>
        <p:txBody>
          <a:bodyPr vert="horz" wrap="square" lIns="38100" tIns="38100" rIns="38100" bIns="38100" numCol="1" compatLnSpc="1">
            <a:prstTxWarp prst="textNoShape">
              <a:avLst/>
            </a:prstTxWarp>
          </a:bodyPr>
          <a:lstStyle/>
          <a:p>
            <a:pPr eaLnBrk="1" hangingPunct="1">
              <a:buSzTx/>
            </a:pPr>
            <a:r>
              <a:rPr lang="en-US" smtClean="0">
                <a:solidFill>
                  <a:srgbClr val="38761D"/>
                </a:solidFill>
                <a:latin typeface="Arial" charset="0"/>
                <a:cs typeface="Arial" charset="0"/>
              </a:rPr>
              <a:t>#14</a:t>
            </a:r>
            <a:r>
              <a:rPr lang="en-US" smtClean="0">
                <a:latin typeface="Arial" charset="0"/>
                <a:cs typeface="Arial" charset="0"/>
              </a:rPr>
              <a:t> - Teach Calculator Use</a:t>
            </a:r>
          </a:p>
        </p:txBody>
      </p:sp>
      <p:sp>
        <p:nvSpPr>
          <p:cNvPr id="36866" name="Shape 136"/>
          <p:cNvSpPr>
            <a:spLocks noChangeArrowheads="1"/>
          </p:cNvSpPr>
          <p:nvPr/>
        </p:nvSpPr>
        <p:spPr bwMode="auto">
          <a:xfrm>
            <a:off x="4368800" y="1320800"/>
            <a:ext cx="5457825" cy="5030788"/>
          </a:xfrm>
          <a:prstGeom prst="rect">
            <a:avLst/>
          </a:prstGeom>
          <a:blipFill dpi="0" rotWithShape="1">
            <a:blip r:embed="rId3"/>
            <a:srcRect/>
            <a:stretch>
              <a:fillRect/>
            </a:stretch>
          </a:blipFill>
          <a:ln w="9525">
            <a:noFill/>
            <a:miter lim="800000"/>
            <a:headEnd/>
            <a:tailEnd/>
          </a:ln>
        </p:spPr>
        <p:txBody>
          <a:bodyPr/>
          <a:lstStyle/>
          <a:p>
            <a:endParaRPr lang="en-US"/>
          </a:p>
        </p:txBody>
      </p:sp>
      <p:sp>
        <p:nvSpPr>
          <p:cNvPr id="137" name="Shape 137"/>
          <p:cNvSpPr txBox="1"/>
          <p:nvPr/>
        </p:nvSpPr>
        <p:spPr>
          <a:xfrm>
            <a:off x="400050" y="1143000"/>
            <a:ext cx="4014788" cy="5510213"/>
          </a:xfrm>
          <a:prstGeom prst="rect">
            <a:avLst/>
          </a:prstGeom>
        </p:spPr>
        <p:txBody>
          <a:bodyPr lIns="38100" tIns="38100" rIns="38100" bIns="38100"/>
          <a:lstStyle/>
          <a:p>
            <a:pPr fontAlgn="auto">
              <a:spcBef>
                <a:spcPts val="0"/>
              </a:spcBef>
              <a:spcAft>
                <a:spcPts val="0"/>
              </a:spcAft>
              <a:defRPr/>
            </a:pPr>
            <a:r>
              <a:rPr lang="en-US" sz="2666" kern="0">
                <a:latin typeface="Arial"/>
                <a:ea typeface="Arial"/>
                <a:cs typeface="Arial"/>
                <a:sym typeface="Arial"/>
              </a:rPr>
              <a:t>Different calculators work differently. Use the visualiser to show how to efficiently use each of the most common models.</a:t>
            </a:r>
          </a:p>
          <a:p>
            <a:pPr fontAlgn="auto">
              <a:spcBef>
                <a:spcPts val="0"/>
              </a:spcBef>
              <a:spcAft>
                <a:spcPts val="0"/>
              </a:spcAft>
              <a:defRPr/>
            </a:pPr>
            <a:endParaRPr kern="0">
              <a:latin typeface="Arial"/>
              <a:ea typeface="Arial"/>
              <a:cs typeface="Arial"/>
              <a:sym typeface="Arial"/>
            </a:endParaRPr>
          </a:p>
          <a:p>
            <a:pPr fontAlgn="auto">
              <a:spcBef>
                <a:spcPts val="0"/>
              </a:spcBef>
              <a:spcAft>
                <a:spcPts val="0"/>
              </a:spcAft>
              <a:defRPr/>
            </a:pPr>
            <a:r>
              <a:rPr lang="en-US" sz="2666" kern="0">
                <a:latin typeface="Arial"/>
                <a:ea typeface="Arial"/>
                <a:cs typeface="Arial"/>
                <a:sym typeface="Arial"/>
              </a:rPr>
              <a:t>In real time you can show how to convert from Degrees to Radians modes, or how to use the fraction button or convert from surd to decimals etc...</a:t>
            </a:r>
          </a:p>
        </p:txBody>
      </p:sp>
      <p:sp>
        <p:nvSpPr>
          <p:cNvPr id="138" name="Shape 138"/>
          <p:cNvSpPr txBox="1"/>
          <p:nvPr/>
        </p:nvSpPr>
        <p:spPr>
          <a:xfrm>
            <a:off x="4368800" y="6502400"/>
            <a:ext cx="5053013" cy="876300"/>
          </a:xfrm>
          <a:prstGeom prst="rect">
            <a:avLst/>
          </a:prstGeom>
        </p:spPr>
        <p:txBody>
          <a:bodyPr lIns="38100" tIns="38100" rIns="38100" bIns="38100"/>
          <a:lstStyle/>
          <a:p>
            <a:pPr fontAlgn="auto">
              <a:spcBef>
                <a:spcPts val="0"/>
              </a:spcBef>
              <a:spcAft>
                <a:spcPts val="0"/>
              </a:spcAft>
              <a:defRPr/>
            </a:pPr>
            <a:r>
              <a:rPr lang="en-US" sz="2666" kern="0">
                <a:latin typeface="Arial"/>
                <a:ea typeface="Arial"/>
                <a:cs typeface="Arial"/>
                <a:sym typeface="Arial"/>
              </a:rPr>
              <a:t>From </a:t>
            </a:r>
            <a:r>
              <a:rPr lang="en-US" sz="2666" u="sng" kern="0">
                <a:solidFill>
                  <a:srgbClr val="0000FF"/>
                </a:solidFill>
                <a:latin typeface="Arial"/>
                <a:ea typeface="Arial"/>
                <a:cs typeface="Arial"/>
                <a:sym typeface="Arial"/>
                <a:hlinkClick r:id="rId4"/>
              </a:rPr>
              <a:t>@Chris_1974</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990000"/>
                </a:solidFill>
                <a:sym typeface="Arial"/>
              </a:rPr>
              <a:t>#15</a:t>
            </a:r>
            <a:r>
              <a:rPr lang="en-US">
                <a:sym typeface="Arial"/>
              </a:rPr>
              <a:t> Dissections in Science</a:t>
            </a:r>
          </a:p>
        </p:txBody>
      </p:sp>
      <p:sp>
        <p:nvSpPr>
          <p:cNvPr id="144" name="Shape 144"/>
          <p:cNvSpPr txBox="1">
            <a:spLocks noGrp="1"/>
          </p:cNvSpPr>
          <p:nvPr>
            <p:ph type="body" idx="1"/>
          </p:nvPr>
        </p:nvSpPr>
        <p:spPr>
          <a:xfrm>
            <a:off x="98425" y="5394325"/>
            <a:ext cx="9472613" cy="2089150"/>
          </a:xfrm>
        </p:spPr>
        <p:txBody>
          <a:bodyPr lIns="38100" tIns="38100" rIns="38100" bIns="38100">
            <a:noAutofit/>
          </a:bodyPr>
          <a:lstStyle/>
          <a:p>
            <a:pPr eaLnBrk="1" fontAlgn="auto" hangingPunct="1">
              <a:spcBef>
                <a:spcPts val="0"/>
              </a:spcBef>
              <a:spcAft>
                <a:spcPts val="0"/>
              </a:spcAft>
              <a:defRPr/>
            </a:pPr>
            <a:r>
              <a:rPr lang="en-US">
                <a:sym typeface="Arial"/>
              </a:rPr>
              <a:t>Get a close up view of flower, organ and other dissections without having a whole class crowded round a table. Can annotate over top of images when displayed in IWB.</a:t>
            </a: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r>
              <a:rPr lang="en-US">
                <a:sym typeface="Arial"/>
              </a:rPr>
              <a:t>Can save images for use later.</a:t>
            </a:r>
          </a:p>
        </p:txBody>
      </p:sp>
      <p:sp>
        <p:nvSpPr>
          <p:cNvPr id="38915" name="Shape 145"/>
          <p:cNvSpPr>
            <a:spLocks noChangeArrowheads="1"/>
          </p:cNvSpPr>
          <p:nvPr/>
        </p:nvSpPr>
        <p:spPr bwMode="auto">
          <a:xfrm>
            <a:off x="4978400" y="1219200"/>
            <a:ext cx="4881563" cy="3863975"/>
          </a:xfrm>
          <a:prstGeom prst="rect">
            <a:avLst/>
          </a:prstGeom>
          <a:blipFill dpi="0" rotWithShape="1">
            <a:blip r:embed="rId3"/>
            <a:srcRect/>
            <a:stretch>
              <a:fillRect/>
            </a:stretch>
          </a:blipFill>
          <a:ln w="9525">
            <a:noFill/>
            <a:miter lim="800000"/>
            <a:headEnd/>
            <a:tailEnd/>
          </a:ln>
        </p:spPr>
        <p:txBody>
          <a:bodyPr/>
          <a:lstStyle/>
          <a:p>
            <a:endParaRPr lang="en-US"/>
          </a:p>
        </p:txBody>
      </p:sp>
      <p:sp>
        <p:nvSpPr>
          <p:cNvPr id="38916" name="Shape 146"/>
          <p:cNvSpPr>
            <a:spLocks noChangeArrowheads="1"/>
          </p:cNvSpPr>
          <p:nvPr/>
        </p:nvSpPr>
        <p:spPr bwMode="auto">
          <a:xfrm>
            <a:off x="203200" y="1219200"/>
            <a:ext cx="4586288" cy="3871913"/>
          </a:xfrm>
          <a:prstGeom prst="rect">
            <a:avLst/>
          </a:prstGeom>
          <a:blipFill dpi="0" rotWithShape="1">
            <a:blip r:embed="rId4"/>
            <a:srcRect/>
            <a:stretch>
              <a:fillRect/>
            </a:stretch>
          </a:blipFill>
          <a:ln w="9525">
            <a:noFill/>
            <a:miter lim="800000"/>
            <a:headEnd/>
            <a:tailEnd/>
          </a:ln>
        </p:spPr>
        <p:txBody>
          <a:bodyPr/>
          <a:lstStyle/>
          <a:p>
            <a:endParaRPr lang="en-US"/>
          </a:p>
        </p:txBody>
      </p:sp>
      <p:sp>
        <p:nvSpPr>
          <p:cNvPr id="147" name="Shape 147"/>
          <p:cNvSpPr txBox="1"/>
          <p:nvPr/>
        </p:nvSpPr>
        <p:spPr>
          <a:xfrm>
            <a:off x="8229600" y="7010400"/>
            <a:ext cx="2166938" cy="652463"/>
          </a:xfrm>
          <a:prstGeom prst="rect">
            <a:avLst/>
          </a:prstGeom>
        </p:spPr>
        <p:txBody>
          <a:bodyPr lIns="38100" tIns="38100" rIns="38100" bIns="38100"/>
          <a:lstStyle/>
          <a:p>
            <a:pPr fontAlgn="auto">
              <a:spcBef>
                <a:spcPts val="0"/>
              </a:spcBef>
              <a:spcAft>
                <a:spcPts val="0"/>
              </a:spcAft>
              <a:defRPr/>
            </a:pPr>
            <a:r>
              <a:rPr lang="en-US" sz="2666" u="sng" kern="0">
                <a:solidFill>
                  <a:srgbClr val="0000FF"/>
                </a:solidFill>
                <a:latin typeface="Arial"/>
                <a:ea typeface="Arial"/>
                <a:cs typeface="Arial"/>
                <a:sym typeface="Arial"/>
                <a:hlinkClick r:id="rId5"/>
              </a:rPr>
              <a:t>@dannynic</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ym typeface="Arial"/>
              </a:rPr>
              <a:t>#16 Sharing apps using ipad/ipod</a:t>
            </a:r>
          </a:p>
        </p:txBody>
      </p:sp>
      <p:sp>
        <p:nvSpPr>
          <p:cNvPr id="153" name="Shape 153"/>
          <p:cNvSpPr txBox="1">
            <a:spLocks noGrp="1"/>
          </p:cNvSpPr>
          <p:nvPr>
            <p:ph type="body" idx="1"/>
          </p:nvPr>
        </p:nvSpPr>
        <p:spPr>
          <a:xfrm>
            <a:off x="304800" y="1828800"/>
            <a:ext cx="4546600" cy="5562600"/>
          </a:xfrm>
        </p:spPr>
        <p:txBody>
          <a:bodyPr lIns="38100" tIns="38100" rIns="38100" bIns="38100">
            <a:noAutofit/>
          </a:bodyPr>
          <a:lstStyle/>
          <a:p>
            <a:pPr eaLnBrk="1" fontAlgn="auto" hangingPunct="1">
              <a:spcBef>
                <a:spcPts val="0"/>
              </a:spcBef>
              <a:spcAft>
                <a:spcPts val="0"/>
              </a:spcAft>
              <a:defRPr/>
            </a:pPr>
            <a:r>
              <a:rPr lang="en-US">
                <a:sym typeface="Arial"/>
              </a:rPr>
              <a:t>Select and download excellent apps for learning, such as, Epic Citadel, Dragon Dictation, Percy Parker sings the Times Tables, Puppet Pals, Tribbs to name a few.  Then use your visualiser to project these through your IWB for all to share.</a:t>
            </a:r>
          </a:p>
          <a:p>
            <a:pPr eaLnBrk="1" fontAlgn="auto" hangingPunct="1">
              <a:spcBef>
                <a:spcPts val="0"/>
              </a:spcBef>
              <a:spcAft>
                <a:spcPts val="0"/>
              </a:spcAft>
              <a:defRPr/>
            </a:pPr>
            <a:endParaRPr>
              <a:sym typeface="Arial"/>
            </a:endParaRPr>
          </a:p>
        </p:txBody>
      </p:sp>
      <p:sp>
        <p:nvSpPr>
          <p:cNvPr id="154" name="Shape 154"/>
          <p:cNvSpPr txBox="1">
            <a:spLocks noGrp="1"/>
          </p:cNvSpPr>
          <p:nvPr>
            <p:ph type="body" idx="2"/>
          </p:nvPr>
        </p:nvSpPr>
        <p:spPr>
          <a:xfrm>
            <a:off x="5384800" y="1828800"/>
            <a:ext cx="4546600" cy="5562600"/>
          </a:xfrm>
        </p:spPr>
        <p:txBody>
          <a:bodyPr lIns="38100" tIns="38100" rIns="38100" bIns="38100">
            <a:noAutofit/>
          </a:bodyPr>
          <a:lstStyle/>
          <a:p>
            <a:pPr eaLnBrk="1" fontAlgn="auto" hangingPunct="1">
              <a:spcBef>
                <a:spcPts val="0"/>
              </a:spcBef>
              <a:spcAft>
                <a:spcPts val="0"/>
              </a:spcAft>
              <a:defRPr/>
            </a:pPr>
            <a:r>
              <a:rPr lang="en-US">
                <a:sym typeface="Arial"/>
              </a:rPr>
              <a:t>
</a:t>
            </a: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r>
              <a:rPr lang="en-US">
                <a:sym typeface="Arial"/>
              </a:rPr>
              <a:t>@nickynewbury</a:t>
            </a:r>
          </a:p>
        </p:txBody>
      </p:sp>
      <p:sp>
        <p:nvSpPr>
          <p:cNvPr id="40964" name="Shape 155"/>
          <p:cNvSpPr>
            <a:spLocks noChangeArrowheads="1"/>
          </p:cNvSpPr>
          <p:nvPr/>
        </p:nvSpPr>
        <p:spPr bwMode="auto">
          <a:xfrm>
            <a:off x="5689600" y="1219200"/>
            <a:ext cx="3048000" cy="2286000"/>
          </a:xfrm>
          <a:prstGeom prst="rect">
            <a:avLst/>
          </a:prstGeom>
          <a:blipFill dpi="0" rotWithShape="1">
            <a:blip r:embed="rId3"/>
            <a:srcRect/>
            <a:stretch>
              <a:fillRect/>
            </a:stretch>
          </a:blipFill>
          <a:ln w="9525">
            <a:noFill/>
            <a:miter lim="800000"/>
            <a:headEnd/>
            <a:tailEnd/>
          </a:ln>
        </p:spPr>
        <p:txBody>
          <a:bodyPr/>
          <a:lstStyle/>
          <a:p>
            <a:endParaRPr lang="en-US"/>
          </a:p>
        </p:txBody>
      </p:sp>
      <p:sp>
        <p:nvSpPr>
          <p:cNvPr id="40965" name="Shape 156"/>
          <p:cNvSpPr>
            <a:spLocks noChangeArrowheads="1"/>
          </p:cNvSpPr>
          <p:nvPr/>
        </p:nvSpPr>
        <p:spPr bwMode="auto">
          <a:xfrm>
            <a:off x="5384800" y="4470400"/>
            <a:ext cx="3048000" cy="2032000"/>
          </a:xfrm>
          <a:prstGeom prst="rect">
            <a:avLst/>
          </a:prstGeom>
          <a:blipFill dpi="0" rotWithShape="1">
            <a:blip r:embed="rId4"/>
            <a:srcRect/>
            <a:stretch>
              <a:fillRect/>
            </a:stretch>
          </a:blipFill>
          <a:ln w="9525">
            <a:noFill/>
            <a:miter lim="800000"/>
            <a:headEnd/>
            <a:tailEnd/>
          </a:ln>
        </p:spPr>
        <p:txBody>
          <a:bodyPr/>
          <a:lstStyle/>
          <a:p>
            <a:endParaRPr lang="en-US"/>
          </a:p>
        </p:txBody>
      </p:sp>
      <p:sp>
        <p:nvSpPr>
          <p:cNvPr id="40966" name="Shape 157"/>
          <p:cNvSpPr>
            <a:spLocks noChangeArrowheads="1"/>
          </p:cNvSpPr>
          <p:nvPr/>
        </p:nvSpPr>
        <p:spPr bwMode="auto">
          <a:xfrm>
            <a:off x="3133725" y="5265738"/>
            <a:ext cx="1468438" cy="1827212"/>
          </a:xfrm>
          <a:prstGeom prst="rect">
            <a:avLst/>
          </a:prstGeom>
          <a:blipFill dpi="0" rotWithShape="1">
            <a:blip r:embed="rId5"/>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ym typeface="Arial"/>
              </a:rPr>
              <a:t>#17 A portable Visualiser</a:t>
            </a:r>
          </a:p>
        </p:txBody>
      </p:sp>
      <p:sp>
        <p:nvSpPr>
          <p:cNvPr id="163" name="Shape 163"/>
          <p:cNvSpPr txBox="1">
            <a:spLocks noGrp="1"/>
          </p:cNvSpPr>
          <p:nvPr>
            <p:ph type="body" idx="1"/>
          </p:nvPr>
        </p:nvSpPr>
        <p:spPr>
          <a:xfrm>
            <a:off x="304800" y="1828800"/>
            <a:ext cx="9626600" cy="5562600"/>
          </a:xfrm>
        </p:spPr>
        <p:txBody>
          <a:bodyPr lIns="38100" tIns="38100" rIns="38100" bIns="38100">
            <a:noAutofit/>
          </a:bodyPr>
          <a:lstStyle/>
          <a:p>
            <a:pPr eaLnBrk="1" fontAlgn="auto" hangingPunct="1">
              <a:spcBef>
                <a:spcPts val="0"/>
              </a:spcBef>
              <a:spcAft>
                <a:spcPts val="0"/>
              </a:spcAft>
              <a:defRPr/>
            </a:pPr>
            <a:r>
              <a:rPr lang="en-US">
                <a:sym typeface="Arial"/>
              </a:rPr>
              <a:t>If you have an android phone, you can download (free) ipwebcam.</a:t>
            </a: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r>
              <a:rPr lang="en-US">
                <a:sym typeface="Arial"/>
              </a:rPr>
              <a:t>This is a simple piece of software that can feed your android phone camera to your IWB. No need to get student work to the front, simply wander around the class, and point your phone.</a:t>
            </a: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r>
              <a:rPr lang="en-US">
                <a:sym typeface="Arial"/>
              </a:rPr>
              <a:t>@Chris_1974</a:t>
            </a:r>
          </a:p>
          <a:p>
            <a:pPr eaLnBrk="1" fontAlgn="auto" hangingPunct="1">
              <a:spcBef>
                <a:spcPts val="0"/>
              </a:spcBef>
              <a:spcAft>
                <a:spcPts val="0"/>
              </a:spcAft>
              <a:defRPr/>
            </a:pPr>
            <a:r>
              <a:rPr lang="en-US">
                <a:sym typeface="Arial"/>
              </a:rPr>
              <a:t>(pictures to follow).</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hape 168"/>
          <p:cNvSpPr>
            <a:spLocks noChangeArrowheads="1"/>
          </p:cNvSpPr>
          <p:nvPr/>
        </p:nvSpPr>
        <p:spPr bwMode="auto">
          <a:xfrm>
            <a:off x="419100" y="4686300"/>
            <a:ext cx="4414838" cy="2654300"/>
          </a:xfrm>
          <a:prstGeom prst="rect">
            <a:avLst/>
          </a:prstGeom>
          <a:noFill/>
          <a:ln w="25400">
            <a:solidFill>
              <a:srgbClr val="444444"/>
            </a:solidFill>
            <a:round/>
            <a:headEnd/>
            <a:tailEnd/>
          </a:ln>
        </p:spPr>
        <p:txBody>
          <a:bodyPr lIns="91425" tIns="91425" rIns="91425" bIns="91425" anchor="ctr"/>
          <a:lstStyle/>
          <a:p>
            <a:endParaRPr lang="en-US"/>
          </a:p>
        </p:txBody>
      </p:sp>
      <p:sp>
        <p:nvSpPr>
          <p:cNvPr id="169" name="Shape 169"/>
          <p:cNvSpPr txBox="1"/>
          <p:nvPr/>
        </p:nvSpPr>
        <p:spPr>
          <a:xfrm>
            <a:off x="511175" y="203200"/>
            <a:ext cx="9018588" cy="2851150"/>
          </a:xfrm>
          <a:prstGeom prst="rect">
            <a:avLst/>
          </a:prstGeom>
        </p:spPr>
        <p:txBody>
          <a:bodyPr lIns="38100" tIns="38100" rIns="38100" bIns="38100"/>
          <a:lstStyle/>
          <a:p>
            <a:pPr fontAlgn="auto">
              <a:spcBef>
                <a:spcPts val="0"/>
              </a:spcBef>
              <a:spcAft>
                <a:spcPts val="0"/>
              </a:spcAft>
              <a:defRPr/>
            </a:pPr>
            <a:r>
              <a:rPr lang="en-US" sz="2666" kern="0">
                <a:latin typeface="Arial"/>
                <a:ea typeface="Arial"/>
                <a:cs typeface="Arial"/>
                <a:sym typeface="Arial"/>
              </a:rPr>
              <a:t>If you would like to: </a:t>
            </a:r>
          </a:p>
          <a:p>
            <a:pPr marL="381000" indent="-220133" fontAlgn="auto">
              <a:spcBef>
                <a:spcPts val="0"/>
              </a:spcBef>
              <a:spcAft>
                <a:spcPts val="0"/>
              </a:spcAft>
              <a:buClr>
                <a:srgbClr val="000000"/>
              </a:buClr>
              <a:buSzPct val="164609"/>
              <a:buFont typeface="Arial"/>
              <a:buChar char="•"/>
              <a:defRPr/>
            </a:pPr>
            <a:r>
              <a:rPr lang="en-US" sz="2666" kern="0">
                <a:latin typeface="Arial"/>
                <a:ea typeface="Arial"/>
                <a:cs typeface="Arial"/>
                <a:sym typeface="Arial"/>
              </a:rPr>
              <a:t>Contribute your ideas and tips to the presentation.</a:t>
            </a:r>
          </a:p>
          <a:p>
            <a:pPr marL="381000" indent="-220133" fontAlgn="auto">
              <a:spcBef>
                <a:spcPts val="0"/>
              </a:spcBef>
              <a:spcAft>
                <a:spcPts val="0"/>
              </a:spcAft>
              <a:buClr>
                <a:srgbClr val="000000"/>
              </a:buClr>
              <a:buSzPct val="164609"/>
              <a:buFont typeface="Arial"/>
              <a:buChar char="•"/>
              <a:defRPr/>
            </a:pPr>
            <a:r>
              <a:rPr lang="en-US" sz="2666" kern="0">
                <a:latin typeface="Arial"/>
                <a:ea typeface="Arial"/>
                <a:cs typeface="Arial"/>
                <a:sym typeface="Arial"/>
              </a:rPr>
              <a:t>Let me know how you have used the resource.</a:t>
            </a:r>
          </a:p>
          <a:p>
            <a:pPr marL="381000" indent="-220133" fontAlgn="auto">
              <a:spcBef>
                <a:spcPts val="0"/>
              </a:spcBef>
              <a:spcAft>
                <a:spcPts val="0"/>
              </a:spcAft>
              <a:buClr>
                <a:srgbClr val="000000"/>
              </a:buClr>
              <a:buSzPct val="164609"/>
              <a:buFont typeface="Arial"/>
              <a:buChar char="•"/>
              <a:defRPr/>
            </a:pPr>
            <a:r>
              <a:rPr lang="en-US" sz="2666" kern="0">
                <a:latin typeface="Arial"/>
                <a:ea typeface="Arial"/>
                <a:cs typeface="Arial"/>
                <a:sym typeface="Arial"/>
              </a:rPr>
              <a:t>Get in touch. </a:t>
            </a:r>
            <a:r>
              <a:rPr lang="en-US" sz="2666" u="sng" kern="0">
                <a:latin typeface="Arial"/>
                <a:ea typeface="Arial"/>
                <a:cs typeface="Arial"/>
                <a:sym typeface="Arial"/>
                <a:hlinkClick r:id="rId3"/>
              </a:rPr>
              <a:t>You can email me</a:t>
            </a:r>
            <a:r>
              <a:rPr lang="en-US" sz="2666" kern="0">
                <a:latin typeface="Arial"/>
                <a:ea typeface="Arial"/>
                <a:cs typeface="Arial"/>
                <a:sym typeface="Arial"/>
              </a:rPr>
              <a:t> or I am @</a:t>
            </a:r>
            <a:r>
              <a:rPr lang="en-US" sz="2666" u="sng" kern="0">
                <a:latin typeface="Arial"/>
                <a:ea typeface="Arial"/>
                <a:cs typeface="Arial"/>
                <a:sym typeface="Arial"/>
                <a:hlinkClick r:id="rId4"/>
              </a:rPr>
              <a:t>tombarrett</a:t>
            </a:r>
            <a:r>
              <a:rPr lang="en-US" sz="2666" kern="0">
                <a:latin typeface="Arial"/>
                <a:ea typeface="Arial"/>
                <a:cs typeface="Arial"/>
                <a:sym typeface="Arial"/>
              </a:rPr>
              <a:t> on Twitter</a:t>
            </a:r>
          </a:p>
        </p:txBody>
      </p:sp>
      <p:sp>
        <p:nvSpPr>
          <p:cNvPr id="170" name="Shape 170"/>
          <p:cNvSpPr txBox="1"/>
          <p:nvPr/>
        </p:nvSpPr>
        <p:spPr>
          <a:xfrm>
            <a:off x="5486400" y="5592763"/>
            <a:ext cx="3913188" cy="893762"/>
          </a:xfrm>
          <a:prstGeom prst="rect">
            <a:avLst/>
          </a:prstGeom>
        </p:spPr>
        <p:txBody>
          <a:bodyPr lIns="38100" tIns="38100" rIns="38100" bIns="38100"/>
          <a:lstStyle/>
          <a:p>
            <a:pPr fontAlgn="auto">
              <a:spcBef>
                <a:spcPts val="0"/>
              </a:spcBef>
              <a:spcAft>
                <a:spcPts val="0"/>
              </a:spcAft>
              <a:defRPr/>
            </a:pPr>
            <a:r>
              <a:rPr lang="en-US" sz="2666" kern="0">
                <a:latin typeface="Arial"/>
                <a:ea typeface="Arial"/>
                <a:cs typeface="Arial"/>
                <a:sym typeface="Arial"/>
              </a:rPr>
              <a:t>Thanks for helping</a:t>
            </a:r>
            <a:r>
              <a:rPr lang="en-US" sz="2666" i="1" u="sng" kern="0">
                <a:latin typeface="Arial"/>
                <a:ea typeface="Arial"/>
                <a:cs typeface="Arial"/>
                <a:sym typeface="Arial"/>
                <a:hlinkClick r:id="rId5"/>
              </a:rPr>
              <a:t>Tom Barrett</a:t>
            </a:r>
            <a:r>
              <a:rPr lang="en-US" sz="2666" i="1" kern="0">
                <a:latin typeface="Arial"/>
                <a:ea typeface="Arial"/>
                <a:cs typeface="Arial"/>
                <a:sym typeface="Arial"/>
              </a:rPr>
              <a:t> </a:t>
            </a:r>
          </a:p>
        </p:txBody>
      </p:sp>
      <p:sp>
        <p:nvSpPr>
          <p:cNvPr id="45060" name="Shape 171"/>
          <p:cNvSpPr>
            <a:spLocks noChangeArrowheads="1"/>
          </p:cNvSpPr>
          <p:nvPr/>
        </p:nvSpPr>
        <p:spPr bwMode="auto">
          <a:xfrm>
            <a:off x="5486400" y="2438400"/>
            <a:ext cx="4003675" cy="2146300"/>
          </a:xfrm>
          <a:prstGeom prst="rect">
            <a:avLst/>
          </a:prstGeom>
          <a:blipFill dpi="0" rotWithShape="1">
            <a:blip r:embed="rId6"/>
            <a:srcRect/>
            <a:stretch>
              <a:fillRect/>
            </a:stretch>
          </a:blipFill>
          <a:ln w="9525">
            <a:noFill/>
            <a:miter lim="800000"/>
            <a:headEnd/>
            <a:tailEnd/>
          </a:ln>
        </p:spPr>
        <p:txBody>
          <a:bodyPr/>
          <a:lstStyle/>
          <a:p>
            <a:endParaRPr lang="en-US"/>
          </a:p>
        </p:txBody>
      </p:sp>
      <p:sp>
        <p:nvSpPr>
          <p:cNvPr id="45061" name="Shape 172"/>
          <p:cNvSpPr txBox="1">
            <a:spLocks noChangeArrowheads="1"/>
          </p:cNvSpPr>
          <p:nvPr/>
        </p:nvSpPr>
        <p:spPr bwMode="auto">
          <a:xfrm>
            <a:off x="5189538" y="4775200"/>
            <a:ext cx="1493837" cy="579438"/>
          </a:xfrm>
          <a:prstGeom prst="rect">
            <a:avLst/>
          </a:prstGeom>
          <a:noFill/>
          <a:ln w="9525">
            <a:noFill/>
            <a:miter lim="800000"/>
            <a:headEnd/>
            <a:tailEnd/>
          </a:ln>
        </p:spPr>
        <p:txBody>
          <a:bodyPr lIns="38100" tIns="38100" rIns="38100" bIns="38100"/>
          <a:lstStyle/>
          <a:p>
            <a:r>
              <a:rPr lang="en-US" sz="1200" i="1">
                <a:latin typeface="Verdana" pitchFamily="34" charset="0"/>
                <a:sym typeface="Verdana" pitchFamily="34" charset="0"/>
              </a:rPr>
              <a:t>Image: ‘</a:t>
            </a:r>
            <a:r>
              <a:rPr lang="en-US" sz="1200" i="1" u="sng">
                <a:latin typeface="Verdana" pitchFamily="34" charset="0"/>
                <a:sym typeface="Verdana" pitchFamily="34" charset="0"/>
                <a:hlinkClick r:id="rId7"/>
              </a:rPr>
              <a:t>Sharing</a:t>
            </a:r>
            <a:r>
              <a:rPr lang="en-US" sz="1200" i="1">
                <a:latin typeface="Verdana" pitchFamily="34" charset="0"/>
                <a:sym typeface="Verdana" pitchFamily="34" charset="0"/>
              </a:rPr>
              <a:t>‘</a:t>
            </a:r>
          </a:p>
        </p:txBody>
      </p:sp>
      <p:sp>
        <p:nvSpPr>
          <p:cNvPr id="173" name="Shape 173"/>
          <p:cNvSpPr txBox="1"/>
          <p:nvPr/>
        </p:nvSpPr>
        <p:spPr>
          <a:xfrm>
            <a:off x="611188" y="2544763"/>
            <a:ext cx="3662362" cy="2119312"/>
          </a:xfrm>
          <a:prstGeom prst="rect">
            <a:avLst/>
          </a:prstGeom>
        </p:spPr>
        <p:txBody>
          <a:bodyPr lIns="38100" tIns="38100" rIns="38100" bIns="38100"/>
          <a:lstStyle/>
          <a:p>
            <a:pPr fontAlgn="auto">
              <a:spcBef>
                <a:spcPts val="0"/>
              </a:spcBef>
              <a:spcAft>
                <a:spcPts val="0"/>
              </a:spcAft>
              <a:defRPr/>
            </a:pPr>
            <a:r>
              <a:rPr lang="en-US" sz="2666" kern="0">
                <a:latin typeface="Arial"/>
                <a:ea typeface="Arial"/>
                <a:cs typeface="Arial"/>
                <a:sym typeface="Arial"/>
              </a:rPr>
              <a:t>If you add a tip (or even if you don't) please tweet about it and the link so more people can contribute.</a:t>
            </a:r>
          </a:p>
        </p:txBody>
      </p:sp>
      <p:sp>
        <p:nvSpPr>
          <p:cNvPr id="174" name="Shape 174"/>
          <p:cNvSpPr txBox="1"/>
          <p:nvPr/>
        </p:nvSpPr>
        <p:spPr>
          <a:xfrm>
            <a:off x="508000" y="4745038"/>
            <a:ext cx="4284663" cy="2894012"/>
          </a:xfrm>
          <a:prstGeom prst="rect">
            <a:avLst/>
          </a:prstGeom>
        </p:spPr>
        <p:txBody>
          <a:bodyPr lIns="38100" tIns="38100" rIns="38100" bIns="38100"/>
          <a:lstStyle/>
          <a:p>
            <a:pPr fontAlgn="auto">
              <a:spcBef>
                <a:spcPts val="0"/>
              </a:spcBef>
              <a:spcAft>
                <a:spcPts val="0"/>
              </a:spcAft>
              <a:defRPr/>
            </a:pPr>
            <a:r>
              <a:rPr lang="en-US" sz="2666" kern="0">
                <a:latin typeface="Arial"/>
                <a:ea typeface="Arial"/>
                <a:cs typeface="Arial"/>
                <a:sym typeface="Arial"/>
              </a:rPr>
              <a:t>I have created a page for all of the </a:t>
            </a:r>
            <a:r>
              <a:rPr lang="en-US" sz="2666" b="1" kern="0">
                <a:latin typeface="Arial"/>
                <a:ea typeface="Arial"/>
                <a:cs typeface="Arial"/>
                <a:sym typeface="Arial"/>
              </a:rPr>
              <a:t>Interesting Ways</a:t>
            </a:r>
            <a:r>
              <a:rPr lang="en-US" sz="2666" kern="0">
                <a:latin typeface="Arial"/>
                <a:ea typeface="Arial"/>
                <a:cs typeface="Arial"/>
                <a:sym typeface="Arial"/>
              </a:rPr>
              <a:t> presentations </a:t>
            </a:r>
            <a:r>
              <a:rPr lang="en-US" sz="2666" u="sng" kern="0">
                <a:solidFill>
                  <a:srgbClr val="0000FF"/>
                </a:solidFill>
                <a:latin typeface="Arial"/>
                <a:ea typeface="Arial"/>
                <a:cs typeface="Arial"/>
                <a:sym typeface="Arial"/>
                <a:hlinkClick r:id="rId8"/>
              </a:rPr>
              <a:t>on my blog</a:t>
            </a:r>
            <a:r>
              <a:rPr lang="en-US" sz="2666" kern="0">
                <a:latin typeface="Arial"/>
                <a:ea typeface="Arial"/>
                <a:cs typeface="Arial"/>
                <a:sym typeface="Arial"/>
              </a:rPr>
              <a:t>.</a:t>
            </a:r>
          </a:p>
          <a:p>
            <a:pPr fontAlgn="auto">
              <a:spcBef>
                <a:spcPts val="0"/>
              </a:spcBef>
              <a:spcAft>
                <a:spcPts val="0"/>
              </a:spcAft>
              <a:defRPr/>
            </a:pPr>
            <a:endParaRPr kern="0">
              <a:latin typeface="Arial"/>
              <a:ea typeface="Arial"/>
              <a:cs typeface="Arial"/>
              <a:sym typeface="Arial"/>
            </a:endParaRPr>
          </a:p>
          <a:p>
            <a:pPr fontAlgn="auto">
              <a:spcBef>
                <a:spcPts val="0"/>
              </a:spcBef>
              <a:spcAft>
                <a:spcPts val="0"/>
              </a:spcAft>
              <a:defRPr/>
            </a:pPr>
            <a:r>
              <a:rPr lang="en-US" sz="2666" kern="0">
                <a:latin typeface="Arial"/>
                <a:ea typeface="Arial"/>
                <a:cs typeface="Arial"/>
                <a:sym typeface="Arial"/>
              </a:rPr>
              <a:t>The whole family in one place :-)</a:t>
            </a:r>
          </a:p>
          <a:p>
            <a:pPr fontAlgn="auto">
              <a:spcBef>
                <a:spcPts val="0"/>
              </a:spcBef>
              <a:spcAft>
                <a:spcPts val="0"/>
              </a:spcAft>
              <a:defRPr/>
            </a:pPr>
            <a:endParaRPr kern="0">
              <a:latin typeface="Arial"/>
              <a:ea typeface="Arial"/>
              <a:cs typeface="Arial"/>
              <a:sym typeface="Arial"/>
            </a:endParaRPr>
          </a:p>
        </p:txBody>
      </p:sp>
      <p:sp>
        <p:nvSpPr>
          <p:cNvPr id="175" name="Shape 175"/>
          <p:cNvSpPr txBox="1"/>
          <p:nvPr/>
        </p:nvSpPr>
        <p:spPr>
          <a:xfrm>
            <a:off x="4962525" y="6502400"/>
            <a:ext cx="5156200" cy="881063"/>
          </a:xfrm>
          <a:prstGeom prst="rect">
            <a:avLst/>
          </a:prstGeom>
        </p:spPr>
        <p:txBody>
          <a:bodyPr lIns="38100" tIns="38100" rIns="38100" bIns="38100"/>
          <a:lstStyle/>
          <a:p>
            <a:pPr fontAlgn="auto">
              <a:spcBef>
                <a:spcPts val="0"/>
              </a:spcBef>
              <a:spcAft>
                <a:spcPts val="0"/>
              </a:spcAft>
              <a:defRPr/>
            </a:pPr>
            <a:r>
              <a:rPr lang="en-US" sz="2666" kern="0">
                <a:latin typeface="Arial"/>
                <a:ea typeface="Arial"/>
                <a:cs typeface="Arial"/>
                <a:sym typeface="Arial"/>
              </a:rPr>
              <a:t>Have you seen </a:t>
            </a:r>
            <a:r>
              <a:rPr lang="en-US" sz="2666" u="sng" kern="0">
                <a:solidFill>
                  <a:srgbClr val="0000FF"/>
                </a:solidFill>
                <a:latin typeface="Arial"/>
                <a:ea typeface="Arial"/>
                <a:cs typeface="Arial"/>
                <a:sym typeface="Arial"/>
                <a:hlinkClick r:id="rId9"/>
              </a:rPr>
              <a:t>Maths Maps</a:t>
            </a:r>
            <a:r>
              <a:rPr lang="en-US" sz="2666" kern="0">
                <a:latin typeface="Arial"/>
                <a:ea typeface="Arial"/>
                <a:cs typeface="Arial"/>
                <a:sym typeface="Arial"/>
              </a:rPr>
              <a:t> yet?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38761D"/>
                </a:solidFill>
                <a:sym typeface="Arial"/>
              </a:rPr>
              <a:t>#1</a:t>
            </a:r>
            <a:r>
              <a:rPr lang="en-US">
                <a:sym typeface="Arial"/>
              </a:rPr>
              <a:t> - Use it to peer review lesson work</a:t>
            </a:r>
          </a:p>
        </p:txBody>
      </p:sp>
      <p:sp>
        <p:nvSpPr>
          <p:cNvPr id="28" name="Shape 28"/>
          <p:cNvSpPr txBox="1">
            <a:spLocks noGrp="1"/>
          </p:cNvSpPr>
          <p:nvPr>
            <p:ph type="body" idx="1"/>
          </p:nvPr>
        </p:nvSpPr>
        <p:spPr>
          <a:xfrm>
            <a:off x="304800" y="1828800"/>
            <a:ext cx="4546600" cy="5562600"/>
          </a:xfrm>
        </p:spPr>
        <p:txBody>
          <a:bodyPr lIns="38100" tIns="38100" rIns="38100" bIns="38100">
            <a:noAutofit/>
          </a:bodyPr>
          <a:lstStyle/>
          <a:p>
            <a:pPr eaLnBrk="1" fontAlgn="auto" hangingPunct="1">
              <a:spcBef>
                <a:spcPts val="0"/>
              </a:spcBef>
              <a:spcAft>
                <a:spcPts val="0"/>
              </a:spcAft>
              <a:defRPr/>
            </a:pPr>
            <a:r>
              <a:rPr lang="en-US">
                <a:sym typeface="Arial"/>
              </a:rPr>
              <a:t>Place a piece of work on the visualiser at the end of a lesson, and allow the class to discuss the positive features of the work produced. </a:t>
            </a: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r>
              <a:rPr lang="en-US">
                <a:sym typeface="Arial"/>
              </a:rPr>
              <a:t>Why not go a step further and allow the children to create the "3 stars and a wish" for the work (3 good points, and something to aim for in the next piece of work).</a:t>
            </a:r>
          </a:p>
        </p:txBody>
      </p:sp>
      <p:sp>
        <p:nvSpPr>
          <p:cNvPr id="10243" name="Shape 29"/>
          <p:cNvSpPr>
            <a:spLocks noChangeArrowheads="1"/>
          </p:cNvSpPr>
          <p:nvPr/>
        </p:nvSpPr>
        <p:spPr bwMode="auto">
          <a:xfrm>
            <a:off x="5689600" y="2438400"/>
            <a:ext cx="3830638" cy="3967163"/>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34"/>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38761D"/>
                </a:solidFill>
                <a:sym typeface="Arial"/>
              </a:rPr>
              <a:t>#2</a:t>
            </a:r>
            <a:r>
              <a:rPr lang="en-US">
                <a:sym typeface="Arial"/>
              </a:rPr>
              <a:t> - Use it to model nets of shapes</a:t>
            </a:r>
          </a:p>
        </p:txBody>
      </p:sp>
      <p:sp>
        <p:nvSpPr>
          <p:cNvPr id="35" name="Shape 35"/>
          <p:cNvSpPr txBox="1">
            <a:spLocks noGrp="1"/>
          </p:cNvSpPr>
          <p:nvPr>
            <p:ph type="body" idx="1"/>
          </p:nvPr>
        </p:nvSpPr>
        <p:spPr>
          <a:xfrm>
            <a:off x="288925" y="1816100"/>
            <a:ext cx="4538663" cy="5557838"/>
          </a:xfrm>
        </p:spPr>
        <p:txBody>
          <a:bodyPr lIns="38100" tIns="38100" rIns="38100" bIns="38100">
            <a:noAutofit/>
          </a:bodyPr>
          <a:lstStyle/>
          <a:p>
            <a:pPr eaLnBrk="1" fontAlgn="auto" hangingPunct="1">
              <a:spcBef>
                <a:spcPts val="0"/>
              </a:spcBef>
              <a:spcAft>
                <a:spcPts val="0"/>
              </a:spcAft>
              <a:defRPr/>
            </a:pPr>
            <a:r>
              <a:rPr lang="en-US">
                <a:sym typeface="Arial"/>
              </a:rPr>
              <a:t>In numeracy activities, you can place a net of a shape on the visualiser, and invite pupils to come out and construct the 3D shape.</a:t>
            </a:r>
          </a:p>
          <a:p>
            <a:pPr eaLnBrk="1" fontAlgn="auto" hangingPunct="1">
              <a:spcBef>
                <a:spcPts val="0"/>
              </a:spcBef>
              <a:spcAft>
                <a:spcPts val="0"/>
              </a:spcAft>
              <a:defRPr/>
            </a:pPr>
            <a:r>
              <a:rPr lang="en-US">
                <a:sym typeface="Arial"/>
              </a:rPr>
              <a:t/>
            </a:r>
            <a:br>
              <a:rPr lang="en-US">
                <a:sym typeface="Arial"/>
              </a:rPr>
            </a:br>
            <a:r>
              <a:rPr lang="en-US">
                <a:sym typeface="Arial"/>
              </a:rPr>
              <a:t>The rest of the class can view the process of constructing the shape.</a:t>
            </a: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r>
              <a:rPr lang="en-US">
                <a:sym typeface="Arial"/>
              </a:rPr>
              <a:t>If you use the video function within some visualisers, you can also record the pupils as</a:t>
            </a:r>
          </a:p>
        </p:txBody>
      </p:sp>
      <p:sp>
        <p:nvSpPr>
          <p:cNvPr id="36" name="Shape 36"/>
          <p:cNvSpPr txBox="1">
            <a:spLocks noGrp="1"/>
          </p:cNvSpPr>
          <p:nvPr>
            <p:ph type="body" idx="2"/>
          </p:nvPr>
        </p:nvSpPr>
        <p:spPr>
          <a:xfrm>
            <a:off x="5376863" y="1816100"/>
            <a:ext cx="4538662" cy="5557838"/>
          </a:xfrm>
        </p:spPr>
        <p:txBody>
          <a:bodyPr lIns="38100" tIns="38100" rIns="38100" bIns="38100">
            <a:noAutofit/>
          </a:bodyPr>
          <a:lstStyle/>
          <a:p>
            <a:pPr eaLnBrk="1" fontAlgn="auto" hangingPunct="1">
              <a:spcBef>
                <a:spcPts val="0"/>
              </a:spcBef>
              <a:spcAft>
                <a:spcPts val="0"/>
              </a:spcAft>
              <a:defRPr/>
            </a:pPr>
            <a:r>
              <a:rPr lang="en-US">
                <a:sym typeface="Arial"/>
              </a:rPr>
              <a:t>
</a:t>
            </a: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r>
              <a:rPr lang="en-US">
                <a:sym typeface="Arial"/>
              </a:rPr>
              <a:t>they work through the problem, and save it as evidence of their understanding.</a:t>
            </a: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p:txBody>
      </p:sp>
      <p:sp>
        <p:nvSpPr>
          <p:cNvPr id="12292" name="Shape 37"/>
          <p:cNvSpPr>
            <a:spLocks noChangeArrowheads="1"/>
          </p:cNvSpPr>
          <p:nvPr/>
        </p:nvSpPr>
        <p:spPr bwMode="auto">
          <a:xfrm>
            <a:off x="5791200" y="1473200"/>
            <a:ext cx="3800475" cy="3160713"/>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38761D"/>
                </a:solidFill>
                <a:sym typeface="Arial"/>
              </a:rPr>
              <a:t>#3</a:t>
            </a:r>
            <a:r>
              <a:rPr lang="en-US">
                <a:sym typeface="Arial"/>
              </a:rPr>
              <a:t> - Make an animation</a:t>
            </a:r>
          </a:p>
        </p:txBody>
      </p:sp>
      <p:sp>
        <p:nvSpPr>
          <p:cNvPr id="43" name="Shape 43"/>
          <p:cNvSpPr txBox="1">
            <a:spLocks noGrp="1"/>
          </p:cNvSpPr>
          <p:nvPr>
            <p:ph type="body" idx="1"/>
          </p:nvPr>
        </p:nvSpPr>
        <p:spPr>
          <a:xfrm>
            <a:off x="304800" y="1828800"/>
            <a:ext cx="4538663" cy="5557838"/>
          </a:xfrm>
        </p:spPr>
        <p:txBody>
          <a:bodyPr lIns="38100" tIns="38100" rIns="38100" bIns="38100">
            <a:noAutofit/>
          </a:bodyPr>
          <a:lstStyle/>
          <a:p>
            <a:pPr eaLnBrk="1" fontAlgn="auto" hangingPunct="1">
              <a:spcBef>
                <a:spcPts val="0"/>
              </a:spcBef>
              <a:spcAft>
                <a:spcPts val="0"/>
              </a:spcAft>
              <a:defRPr/>
            </a:pPr>
            <a:r>
              <a:rPr lang="en-US">
                <a:sym typeface="Arial"/>
              </a:rPr>
              <a:t>Use the camera to make an animation. Design some split pin models (to create limb movement), use fuzzy felt shapes, or just draw a </a:t>
            </a:r>
          </a:p>
          <a:p>
            <a:pPr eaLnBrk="1" fontAlgn="auto" hangingPunct="1">
              <a:spcBef>
                <a:spcPts val="0"/>
              </a:spcBef>
              <a:spcAft>
                <a:spcPts val="0"/>
              </a:spcAft>
              <a:defRPr/>
            </a:pPr>
            <a:r>
              <a:rPr lang="en-US">
                <a:sym typeface="Arial"/>
              </a:rPr>
              <a:t>character, and place them over a background.</a:t>
            </a: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r>
              <a:rPr lang="en-US">
                <a:sym typeface="Arial"/>
              </a:rPr>
              <a:t>Take a photograph of the scene, before moving the character slightly. Put them all together in moviemaker or 2animate to make a movie.</a:t>
            </a:r>
          </a:p>
        </p:txBody>
      </p:sp>
      <p:sp>
        <p:nvSpPr>
          <p:cNvPr id="44" name="Shape 44"/>
          <p:cNvSpPr txBox="1">
            <a:spLocks noGrp="1"/>
          </p:cNvSpPr>
          <p:nvPr>
            <p:ph type="body" idx="2"/>
          </p:nvPr>
        </p:nvSpPr>
        <p:spPr>
          <a:xfrm>
            <a:off x="5376863" y="1816100"/>
            <a:ext cx="4538662" cy="5557838"/>
          </a:xfrm>
        </p:spPr>
        <p:txBody>
          <a:bodyPr lIns="38100" tIns="38100" rIns="38100" bIns="38100">
            <a:noAutofit/>
          </a:bodyPr>
          <a:lstStyle/>
          <a:p>
            <a:pPr eaLnBrk="1" fontAlgn="auto" hangingPunct="1">
              <a:spcBef>
                <a:spcPts val="0"/>
              </a:spcBef>
              <a:spcAft>
                <a:spcPts val="0"/>
              </a:spcAft>
              <a:defRPr/>
            </a:pPr>
            <a:r>
              <a:rPr lang="en-US">
                <a:sym typeface="Arial"/>
              </a:rPr>
              <a:t>
</a:t>
            </a: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endParaRPr>
              <a:sym typeface="Arial"/>
            </a:endParaRPr>
          </a:p>
          <a:p>
            <a:pPr eaLnBrk="1" fontAlgn="auto" hangingPunct="1">
              <a:spcBef>
                <a:spcPts val="0"/>
              </a:spcBef>
              <a:spcAft>
                <a:spcPts val="0"/>
              </a:spcAft>
              <a:defRPr/>
            </a:pPr>
            <a:r>
              <a:rPr lang="en-US">
                <a:sym typeface="Arial"/>
              </a:rPr>
              <a:t>If your visualiser allows you to rotate the camera angle, you can create 3D animation too using plastic brick characters.</a:t>
            </a:r>
          </a:p>
          <a:p>
            <a:pPr eaLnBrk="1" fontAlgn="auto" hangingPunct="1">
              <a:spcBef>
                <a:spcPts val="0"/>
              </a:spcBef>
              <a:spcAft>
                <a:spcPts val="0"/>
              </a:spcAft>
              <a:defRPr/>
            </a:pPr>
            <a:endParaRPr>
              <a:sym typeface="Arial"/>
            </a:endParaRPr>
          </a:p>
        </p:txBody>
      </p:sp>
      <p:sp>
        <p:nvSpPr>
          <p:cNvPr id="14340" name="Shape 45"/>
          <p:cNvSpPr>
            <a:spLocks noChangeArrowheads="1"/>
          </p:cNvSpPr>
          <p:nvPr/>
        </p:nvSpPr>
        <p:spPr bwMode="auto">
          <a:xfrm>
            <a:off x="5384800" y="1930400"/>
            <a:ext cx="4225925" cy="2781300"/>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38761D"/>
                </a:solidFill>
                <a:sym typeface="Arial"/>
              </a:rPr>
              <a:t>#4 </a:t>
            </a:r>
            <a:r>
              <a:rPr lang="en-US">
                <a:sym typeface="Arial"/>
              </a:rPr>
              <a:t>Use it to Investigate Magnetic Fields</a:t>
            </a:r>
          </a:p>
        </p:txBody>
      </p:sp>
      <p:sp>
        <p:nvSpPr>
          <p:cNvPr id="51" name="Shape 51"/>
          <p:cNvSpPr txBox="1">
            <a:spLocks noGrp="1"/>
          </p:cNvSpPr>
          <p:nvPr>
            <p:ph type="body" idx="1"/>
          </p:nvPr>
        </p:nvSpPr>
        <p:spPr>
          <a:xfrm>
            <a:off x="203200" y="1625600"/>
            <a:ext cx="4392613" cy="2197100"/>
          </a:xfrm>
        </p:spPr>
        <p:txBody>
          <a:bodyPr lIns="38100" tIns="38100" rIns="38100" bIns="38100">
            <a:noAutofit/>
          </a:bodyPr>
          <a:lstStyle/>
          <a:p>
            <a:pPr eaLnBrk="1" fontAlgn="auto" hangingPunct="1">
              <a:spcBef>
                <a:spcPts val="0"/>
              </a:spcBef>
              <a:spcAft>
                <a:spcPts val="0"/>
              </a:spcAft>
              <a:defRPr/>
            </a:pPr>
            <a:r>
              <a:rPr lang="en-US">
                <a:sym typeface="Arial"/>
              </a:rPr>
              <a:t>Use bar magnets and iron filings to show magnetic field patterns of a single magnet, then pairs of attracting and repeling magnets.</a:t>
            </a:r>
          </a:p>
        </p:txBody>
      </p:sp>
      <p:sp>
        <p:nvSpPr>
          <p:cNvPr id="52" name="Shape 52"/>
          <p:cNvSpPr txBox="1"/>
          <p:nvPr/>
        </p:nvSpPr>
        <p:spPr>
          <a:xfrm>
            <a:off x="203200" y="4673600"/>
            <a:ext cx="4402138" cy="2217738"/>
          </a:xfrm>
          <a:prstGeom prst="rect">
            <a:avLst/>
          </a:prstGeom>
        </p:spPr>
        <p:txBody>
          <a:bodyPr lIns="38100" tIns="38100" rIns="38100" bIns="38100"/>
          <a:lstStyle/>
          <a:p>
            <a:pPr fontAlgn="auto">
              <a:spcBef>
                <a:spcPts val="0"/>
              </a:spcBef>
              <a:spcAft>
                <a:spcPts val="0"/>
              </a:spcAft>
              <a:defRPr/>
            </a:pPr>
            <a:r>
              <a:rPr lang="en-US" sz="2666" kern="0">
                <a:latin typeface="Arial"/>
                <a:ea typeface="Arial"/>
                <a:cs typeface="Arial"/>
                <a:sym typeface="Arial"/>
              </a:rPr>
              <a:t>Children predict what patterns will be like with other magnets of different shape or strength e.g. horseshoe, ring etc</a:t>
            </a:r>
          </a:p>
        </p:txBody>
      </p:sp>
      <p:sp>
        <p:nvSpPr>
          <p:cNvPr id="53" name="Shape 53"/>
          <p:cNvSpPr txBox="1"/>
          <p:nvPr/>
        </p:nvSpPr>
        <p:spPr>
          <a:xfrm>
            <a:off x="4673600" y="5276850"/>
            <a:ext cx="5216525" cy="1812925"/>
          </a:xfrm>
          <a:prstGeom prst="rect">
            <a:avLst/>
          </a:prstGeom>
        </p:spPr>
        <p:txBody>
          <a:bodyPr lIns="38100" tIns="38100" rIns="38100" bIns="38100"/>
          <a:lstStyle/>
          <a:p>
            <a:pPr fontAlgn="auto">
              <a:spcBef>
                <a:spcPts val="0"/>
              </a:spcBef>
              <a:spcAft>
                <a:spcPts val="0"/>
              </a:spcAft>
              <a:defRPr/>
            </a:pPr>
            <a:r>
              <a:rPr lang="en-US" sz="2666" kern="0">
                <a:latin typeface="Arial"/>
                <a:ea typeface="Arial"/>
                <a:cs typeface="Arial"/>
                <a:sym typeface="Arial"/>
              </a:rPr>
              <a:t>Individuals and groups can test out their predictions and then show their results to the rest of the class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38761D"/>
                </a:solidFill>
                <a:sym typeface="Arial"/>
              </a:rPr>
              <a:t>#5 </a:t>
            </a:r>
            <a:r>
              <a:rPr lang="en-US">
                <a:sym typeface="Arial"/>
              </a:rPr>
              <a:t>Combine it with a Smartboard</a:t>
            </a:r>
          </a:p>
        </p:txBody>
      </p:sp>
      <p:sp>
        <p:nvSpPr>
          <p:cNvPr id="59" name="Shape 59"/>
          <p:cNvSpPr txBox="1">
            <a:spLocks noGrp="1"/>
          </p:cNvSpPr>
          <p:nvPr>
            <p:ph type="body" idx="1"/>
          </p:nvPr>
        </p:nvSpPr>
        <p:spPr>
          <a:xfrm>
            <a:off x="2960688" y="1617663"/>
            <a:ext cx="6837362" cy="1554162"/>
          </a:xfrm>
        </p:spPr>
        <p:txBody>
          <a:bodyPr lIns="38100" tIns="38100" rIns="38100" bIns="38100">
            <a:noAutofit/>
          </a:bodyPr>
          <a:lstStyle/>
          <a:p>
            <a:pPr eaLnBrk="1" fontAlgn="auto" hangingPunct="1">
              <a:spcBef>
                <a:spcPts val="0"/>
              </a:spcBef>
              <a:spcAft>
                <a:spcPts val="0"/>
              </a:spcAft>
              <a:defRPr/>
            </a:pPr>
            <a:r>
              <a:rPr lang="en-US">
                <a:sym typeface="Arial"/>
              </a:rPr>
              <a:t>If you can connect your visualiser to a Smartboard, then you can grab an image of a piece of work and manipulate it.</a:t>
            </a:r>
          </a:p>
        </p:txBody>
      </p:sp>
      <p:sp>
        <p:nvSpPr>
          <p:cNvPr id="60" name="Shape 60"/>
          <p:cNvSpPr txBox="1"/>
          <p:nvPr/>
        </p:nvSpPr>
        <p:spPr>
          <a:xfrm>
            <a:off x="176213" y="4470400"/>
            <a:ext cx="4556125" cy="2620963"/>
          </a:xfrm>
          <a:prstGeom prst="rect">
            <a:avLst/>
          </a:prstGeom>
        </p:spPr>
        <p:txBody>
          <a:bodyPr lIns="38100" tIns="38100" rIns="38100" bIns="38100"/>
          <a:lstStyle/>
          <a:p>
            <a:pPr fontAlgn="auto">
              <a:spcBef>
                <a:spcPts val="0"/>
              </a:spcBef>
              <a:spcAft>
                <a:spcPts val="0"/>
              </a:spcAft>
              <a:defRPr/>
            </a:pPr>
            <a:r>
              <a:rPr lang="en-US" sz="2666" kern="0">
                <a:solidFill>
                  <a:srgbClr val="6AA84F"/>
                </a:solidFill>
                <a:latin typeface="Arial"/>
                <a:ea typeface="Arial"/>
                <a:cs typeface="Arial"/>
                <a:sym typeface="Arial"/>
              </a:rPr>
              <a:t>Take a child's piece of writing and - using the Ink Layer on a Smartboard - write over the top of the work without ruining the original.</a:t>
            </a:r>
          </a:p>
        </p:txBody>
      </p:sp>
      <p:sp>
        <p:nvSpPr>
          <p:cNvPr id="61" name="Shape 61"/>
          <p:cNvSpPr txBox="1"/>
          <p:nvPr/>
        </p:nvSpPr>
        <p:spPr>
          <a:xfrm>
            <a:off x="5080000" y="3352800"/>
            <a:ext cx="4613275" cy="3892550"/>
          </a:xfrm>
          <a:prstGeom prst="rect">
            <a:avLst/>
          </a:prstGeom>
        </p:spPr>
        <p:txBody>
          <a:bodyPr lIns="38100" tIns="38100" rIns="38100" bIns="38100"/>
          <a:lstStyle/>
          <a:p>
            <a:pPr fontAlgn="auto">
              <a:spcBef>
                <a:spcPts val="0"/>
              </a:spcBef>
              <a:spcAft>
                <a:spcPts val="0"/>
              </a:spcAft>
              <a:defRPr/>
            </a:pPr>
            <a:r>
              <a:rPr lang="en-US" sz="2666" kern="0">
                <a:solidFill>
                  <a:srgbClr val="073763"/>
                </a:solidFill>
                <a:latin typeface="Arial"/>
                <a:ea typeface="Arial"/>
                <a:cs typeface="Arial"/>
                <a:sym typeface="Arial"/>
              </a:rPr>
              <a:t>Take a piece of text and grab the image on the Smartboard. Blank out some of the words - can the children correctly work out the missing content? </a:t>
            </a:r>
          </a:p>
          <a:p>
            <a:pPr fontAlgn="auto">
              <a:spcBef>
                <a:spcPts val="0"/>
              </a:spcBef>
              <a:spcAft>
                <a:spcPts val="0"/>
              </a:spcAft>
              <a:defRPr/>
            </a:pPr>
            <a:r>
              <a:rPr lang="en-US" sz="2666" kern="0">
                <a:solidFill>
                  <a:srgbClr val="073763"/>
                </a:solidFill>
                <a:latin typeface="Arial"/>
                <a:ea typeface="Arial"/>
                <a:cs typeface="Arial"/>
                <a:sym typeface="Arial"/>
              </a:rPr>
              <a:t>Flick back to the visualiser image to compare their choices.</a:t>
            </a:r>
          </a:p>
        </p:txBody>
      </p:sp>
      <p:sp>
        <p:nvSpPr>
          <p:cNvPr id="18437" name="Shape 62"/>
          <p:cNvSpPr>
            <a:spLocks noChangeArrowheads="1"/>
          </p:cNvSpPr>
          <p:nvPr/>
        </p:nvSpPr>
        <p:spPr bwMode="auto">
          <a:xfrm>
            <a:off x="203200" y="1524000"/>
            <a:ext cx="2590800" cy="2608263"/>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38761D"/>
                </a:solidFill>
                <a:sym typeface="Arial"/>
              </a:rPr>
              <a:t>#6 </a:t>
            </a:r>
            <a:r>
              <a:rPr lang="en-US">
                <a:sym typeface="Arial"/>
              </a:rPr>
              <a:t>Use it as a magnifying glass</a:t>
            </a:r>
          </a:p>
        </p:txBody>
      </p:sp>
      <p:sp>
        <p:nvSpPr>
          <p:cNvPr id="68" name="Shape 68"/>
          <p:cNvSpPr txBox="1">
            <a:spLocks noGrp="1"/>
          </p:cNvSpPr>
          <p:nvPr>
            <p:ph type="body" idx="1"/>
          </p:nvPr>
        </p:nvSpPr>
        <p:spPr>
          <a:xfrm>
            <a:off x="176213" y="1727200"/>
            <a:ext cx="4849812" cy="1566863"/>
          </a:xfrm>
        </p:spPr>
        <p:txBody>
          <a:bodyPr lIns="38100" tIns="38100" rIns="38100" bIns="38100">
            <a:noAutofit/>
          </a:bodyPr>
          <a:lstStyle/>
          <a:p>
            <a:pPr eaLnBrk="1" fontAlgn="auto" hangingPunct="1">
              <a:spcBef>
                <a:spcPts val="0"/>
              </a:spcBef>
              <a:spcAft>
                <a:spcPts val="0"/>
              </a:spcAft>
              <a:defRPr/>
            </a:pPr>
            <a:r>
              <a:rPr lang="en-US">
                <a:sym typeface="Arial"/>
              </a:rPr>
              <a:t>Some visualisers have an impressive zooming ability within their camera. Use this facility to take a closer look at objects during lessons.</a:t>
            </a:r>
          </a:p>
        </p:txBody>
      </p:sp>
      <p:sp>
        <p:nvSpPr>
          <p:cNvPr id="69" name="Shape 69"/>
          <p:cNvSpPr txBox="1"/>
          <p:nvPr/>
        </p:nvSpPr>
        <p:spPr>
          <a:xfrm>
            <a:off x="5283200" y="5994400"/>
            <a:ext cx="4513263" cy="1347788"/>
          </a:xfrm>
          <a:prstGeom prst="rect">
            <a:avLst/>
          </a:prstGeom>
        </p:spPr>
        <p:txBody>
          <a:bodyPr lIns="38100" tIns="38100" rIns="38100" bIns="38100"/>
          <a:lstStyle/>
          <a:p>
            <a:pPr fontAlgn="auto">
              <a:spcBef>
                <a:spcPts val="0"/>
              </a:spcBef>
              <a:spcAft>
                <a:spcPts val="0"/>
              </a:spcAft>
              <a:defRPr/>
            </a:pPr>
            <a:r>
              <a:rPr lang="en-US" sz="2666" kern="0">
                <a:latin typeface="Arial"/>
                <a:ea typeface="Arial"/>
                <a:cs typeface="Arial"/>
                <a:sym typeface="Arial"/>
              </a:rPr>
              <a:t>If the camera can be rotated, take a close look at objects from different angles too.</a:t>
            </a:r>
          </a:p>
        </p:txBody>
      </p:sp>
      <p:sp>
        <p:nvSpPr>
          <p:cNvPr id="70" name="Shape 70"/>
          <p:cNvSpPr txBox="1"/>
          <p:nvPr/>
        </p:nvSpPr>
        <p:spPr>
          <a:xfrm>
            <a:off x="5283200" y="1727200"/>
            <a:ext cx="4714875" cy="4095750"/>
          </a:xfrm>
          <a:prstGeom prst="rect">
            <a:avLst/>
          </a:prstGeom>
        </p:spPr>
        <p:txBody>
          <a:bodyPr lIns="38100" tIns="38100" rIns="38100" bIns="38100"/>
          <a:lstStyle/>
          <a:p>
            <a:pPr fontAlgn="auto">
              <a:spcBef>
                <a:spcPts val="0"/>
              </a:spcBef>
              <a:spcAft>
                <a:spcPts val="0"/>
              </a:spcAft>
              <a:defRPr/>
            </a:pPr>
            <a:r>
              <a:rPr lang="en-US" sz="2666" kern="0">
                <a:solidFill>
                  <a:srgbClr val="0000FF"/>
                </a:solidFill>
                <a:latin typeface="Arial"/>
                <a:ea typeface="Arial"/>
                <a:cs typeface="Arial"/>
                <a:sym typeface="Arial"/>
              </a:rPr>
              <a:t>Zoom in on a flower to look inside the petals.</a:t>
            </a:r>
          </a:p>
          <a:p>
            <a:pPr fontAlgn="auto">
              <a:spcBef>
                <a:spcPts val="0"/>
              </a:spcBef>
              <a:spcAft>
                <a:spcPts val="0"/>
              </a:spcAft>
              <a:defRPr/>
            </a:pPr>
            <a:endParaRPr kern="0">
              <a:latin typeface="Arial"/>
              <a:ea typeface="Arial"/>
              <a:cs typeface="Arial"/>
              <a:sym typeface="Arial"/>
            </a:endParaRPr>
          </a:p>
          <a:p>
            <a:pPr fontAlgn="auto">
              <a:spcBef>
                <a:spcPts val="0"/>
              </a:spcBef>
              <a:spcAft>
                <a:spcPts val="0"/>
              </a:spcAft>
              <a:defRPr/>
            </a:pPr>
            <a:r>
              <a:rPr lang="en-US" sz="2666" kern="0">
                <a:solidFill>
                  <a:srgbClr val="0000FF"/>
                </a:solidFill>
                <a:latin typeface="Arial"/>
                <a:ea typeface="Arial"/>
                <a:cs typeface="Arial"/>
                <a:sym typeface="Arial"/>
              </a:rPr>
              <a:t>Zoom in on a drop of water to see the shape it makes.</a:t>
            </a:r>
          </a:p>
          <a:p>
            <a:pPr fontAlgn="auto">
              <a:spcBef>
                <a:spcPts val="0"/>
              </a:spcBef>
              <a:spcAft>
                <a:spcPts val="0"/>
              </a:spcAft>
              <a:defRPr/>
            </a:pPr>
            <a:endParaRPr kern="0">
              <a:latin typeface="Arial"/>
              <a:ea typeface="Arial"/>
              <a:cs typeface="Arial"/>
              <a:sym typeface="Arial"/>
            </a:endParaRPr>
          </a:p>
          <a:p>
            <a:pPr fontAlgn="auto">
              <a:spcBef>
                <a:spcPts val="0"/>
              </a:spcBef>
              <a:spcAft>
                <a:spcPts val="0"/>
              </a:spcAft>
              <a:defRPr/>
            </a:pPr>
            <a:r>
              <a:rPr lang="en-US" sz="2666" kern="0">
                <a:solidFill>
                  <a:srgbClr val="0000FF"/>
                </a:solidFill>
                <a:latin typeface="Arial"/>
                <a:ea typeface="Arial"/>
                <a:cs typeface="Arial"/>
                <a:sym typeface="Arial"/>
              </a:rPr>
              <a:t>Zoom in on a tissue to see the fibres that it contains.</a:t>
            </a:r>
          </a:p>
          <a:p>
            <a:pPr fontAlgn="auto">
              <a:spcBef>
                <a:spcPts val="0"/>
              </a:spcBef>
              <a:spcAft>
                <a:spcPts val="0"/>
              </a:spcAft>
              <a:defRPr/>
            </a:pPr>
            <a:endParaRPr kern="0">
              <a:latin typeface="Arial"/>
              <a:ea typeface="Arial"/>
              <a:cs typeface="Arial"/>
              <a:sym typeface="Arial"/>
            </a:endParaRPr>
          </a:p>
          <a:p>
            <a:pPr fontAlgn="auto">
              <a:spcBef>
                <a:spcPts val="0"/>
              </a:spcBef>
              <a:spcAft>
                <a:spcPts val="0"/>
              </a:spcAft>
              <a:defRPr/>
            </a:pPr>
            <a:r>
              <a:rPr lang="en-US" sz="2666" kern="0">
                <a:solidFill>
                  <a:srgbClr val="0000FF"/>
                </a:solidFill>
                <a:latin typeface="Arial"/>
                <a:ea typeface="Arial"/>
                <a:cs typeface="Arial"/>
                <a:sym typeface="Arial"/>
              </a:rPr>
              <a:t>Zoom in...</a:t>
            </a:r>
          </a:p>
        </p:txBody>
      </p:sp>
      <p:sp>
        <p:nvSpPr>
          <p:cNvPr id="20485" name="Shape 71"/>
          <p:cNvSpPr>
            <a:spLocks noChangeArrowheads="1"/>
          </p:cNvSpPr>
          <p:nvPr/>
        </p:nvSpPr>
        <p:spPr bwMode="auto">
          <a:xfrm>
            <a:off x="406400" y="4267200"/>
            <a:ext cx="4022725" cy="3108325"/>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38761D"/>
                </a:solidFill>
                <a:sym typeface="Arial"/>
              </a:rPr>
              <a:t>#7 </a:t>
            </a:r>
            <a:r>
              <a:rPr lang="en-US">
                <a:sym typeface="Arial"/>
              </a:rPr>
              <a:t>Class Texts on the IWB</a:t>
            </a:r>
          </a:p>
        </p:txBody>
      </p:sp>
      <p:sp>
        <p:nvSpPr>
          <p:cNvPr id="77" name="Shape 77"/>
          <p:cNvSpPr txBox="1">
            <a:spLocks noGrp="1"/>
          </p:cNvSpPr>
          <p:nvPr>
            <p:ph type="body" idx="1"/>
          </p:nvPr>
        </p:nvSpPr>
        <p:spPr>
          <a:xfrm>
            <a:off x="176213" y="1751013"/>
            <a:ext cx="4865687" cy="2768600"/>
          </a:xfrm>
        </p:spPr>
        <p:txBody>
          <a:bodyPr lIns="38100" tIns="38100" rIns="38100" bIns="38100">
            <a:noAutofit/>
          </a:bodyPr>
          <a:lstStyle/>
          <a:p>
            <a:pPr eaLnBrk="1" fontAlgn="auto" hangingPunct="1">
              <a:spcBef>
                <a:spcPts val="0"/>
              </a:spcBef>
              <a:spcAft>
                <a:spcPts val="0"/>
              </a:spcAft>
              <a:defRPr/>
            </a:pPr>
            <a:r>
              <a:rPr lang="en-US">
                <a:sym typeface="Arial"/>
              </a:rPr>
              <a:t>Rather than photocopy 30 versions of a page of text to use in a literacy lesson - put the book you are using on the visualiser. That way everyone in the class can see it easily.</a:t>
            </a:r>
          </a:p>
        </p:txBody>
      </p:sp>
      <p:sp>
        <p:nvSpPr>
          <p:cNvPr id="78" name="Shape 78"/>
          <p:cNvSpPr txBox="1"/>
          <p:nvPr/>
        </p:nvSpPr>
        <p:spPr>
          <a:xfrm>
            <a:off x="5181600" y="4775200"/>
            <a:ext cx="4494213" cy="2201863"/>
          </a:xfrm>
          <a:prstGeom prst="rect">
            <a:avLst/>
          </a:prstGeom>
        </p:spPr>
        <p:txBody>
          <a:bodyPr lIns="38100" tIns="38100" rIns="38100" bIns="38100"/>
          <a:lstStyle/>
          <a:p>
            <a:pPr fontAlgn="auto">
              <a:spcBef>
                <a:spcPts val="0"/>
              </a:spcBef>
              <a:spcAft>
                <a:spcPts val="0"/>
              </a:spcAft>
              <a:defRPr/>
            </a:pPr>
            <a:r>
              <a:rPr lang="en-US" sz="2666" kern="0">
                <a:solidFill>
                  <a:srgbClr val="9900FF"/>
                </a:solidFill>
                <a:latin typeface="Arial"/>
                <a:ea typeface="Arial"/>
                <a:cs typeface="Arial"/>
                <a:sym typeface="Arial"/>
              </a:rPr>
              <a:t>Use the visualiser with a Smartboard and you can grab the page of text and annotate it with pupil comments, thoughts and ideas.</a:t>
            </a:r>
          </a:p>
        </p:txBody>
      </p:sp>
      <p:sp>
        <p:nvSpPr>
          <p:cNvPr id="79" name="Shape 79"/>
          <p:cNvSpPr txBox="1"/>
          <p:nvPr/>
        </p:nvSpPr>
        <p:spPr>
          <a:xfrm>
            <a:off x="203200" y="4775200"/>
            <a:ext cx="4697413" cy="2241550"/>
          </a:xfrm>
          <a:prstGeom prst="rect">
            <a:avLst/>
          </a:prstGeom>
        </p:spPr>
        <p:txBody>
          <a:bodyPr lIns="38100" tIns="38100" rIns="38100" bIns="38100"/>
          <a:lstStyle/>
          <a:p>
            <a:pPr fontAlgn="auto">
              <a:spcBef>
                <a:spcPts val="0"/>
              </a:spcBef>
              <a:spcAft>
                <a:spcPts val="0"/>
              </a:spcAft>
              <a:defRPr/>
            </a:pPr>
            <a:r>
              <a:rPr lang="en-US" sz="2666" kern="0">
                <a:solidFill>
                  <a:srgbClr val="0000FF"/>
                </a:solidFill>
                <a:latin typeface="Arial"/>
                <a:ea typeface="Arial"/>
                <a:cs typeface="Arial"/>
                <a:sym typeface="Arial"/>
              </a:rPr>
              <a:t>You can also point to a particular word / sentence and the whole class can see where you are pointing.</a:t>
            </a:r>
          </a:p>
        </p:txBody>
      </p:sp>
      <p:sp>
        <p:nvSpPr>
          <p:cNvPr id="22533" name="Shape 80"/>
          <p:cNvSpPr>
            <a:spLocks noChangeArrowheads="1"/>
          </p:cNvSpPr>
          <p:nvPr/>
        </p:nvSpPr>
        <p:spPr bwMode="auto">
          <a:xfrm>
            <a:off x="5384800" y="1625600"/>
            <a:ext cx="3827463" cy="2938463"/>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txBox="1">
            <a:spLocks noGrp="1"/>
          </p:cNvSpPr>
          <p:nvPr>
            <p:ph type="title"/>
          </p:nvPr>
        </p:nvSpPr>
        <p:spPr>
          <a:xfrm>
            <a:off x="304800" y="304800"/>
            <a:ext cx="9626600" cy="990600"/>
          </a:xfrm>
        </p:spPr>
        <p:txBody>
          <a:bodyPr lIns="38100" tIns="38100" rIns="38100" bIns="38100">
            <a:noAutofit/>
          </a:bodyPr>
          <a:lstStyle/>
          <a:p>
            <a:pPr eaLnBrk="1" fontAlgn="auto" hangingPunct="1">
              <a:spcBef>
                <a:spcPts val="0"/>
              </a:spcBef>
              <a:spcAft>
                <a:spcPts val="0"/>
              </a:spcAft>
              <a:defRPr/>
            </a:pPr>
            <a:r>
              <a:rPr lang="en-US">
                <a:solidFill>
                  <a:srgbClr val="38761D"/>
                </a:solidFill>
                <a:sym typeface="Arial"/>
              </a:rPr>
              <a:t>#8 </a:t>
            </a:r>
            <a:r>
              <a:rPr lang="en-US">
                <a:sym typeface="Arial"/>
              </a:rPr>
              <a:t>View changes over time</a:t>
            </a:r>
          </a:p>
        </p:txBody>
      </p:sp>
      <p:sp>
        <p:nvSpPr>
          <p:cNvPr id="86" name="Shape 86"/>
          <p:cNvSpPr txBox="1">
            <a:spLocks noGrp="1"/>
          </p:cNvSpPr>
          <p:nvPr>
            <p:ph type="body" idx="1"/>
          </p:nvPr>
        </p:nvSpPr>
        <p:spPr>
          <a:xfrm>
            <a:off x="176213" y="1751013"/>
            <a:ext cx="4865687" cy="2768600"/>
          </a:xfrm>
        </p:spPr>
        <p:txBody>
          <a:bodyPr lIns="38100" tIns="38100" rIns="38100" bIns="38100">
            <a:noAutofit/>
          </a:bodyPr>
          <a:lstStyle/>
          <a:p>
            <a:pPr eaLnBrk="1" fontAlgn="auto" hangingPunct="1">
              <a:spcBef>
                <a:spcPts val="0"/>
              </a:spcBef>
              <a:spcAft>
                <a:spcPts val="0"/>
              </a:spcAft>
              <a:defRPr/>
            </a:pPr>
            <a:r>
              <a:rPr lang="en-US">
                <a:sym typeface="Arial"/>
              </a:rPr>
              <a:t>Watch a plant grow over a period of time. Place the plant on the visualiser and take a photo of it. Over a week / month repeat this once a day. </a:t>
            </a:r>
          </a:p>
        </p:txBody>
      </p:sp>
      <p:sp>
        <p:nvSpPr>
          <p:cNvPr id="87" name="Shape 87"/>
          <p:cNvSpPr txBox="1"/>
          <p:nvPr/>
        </p:nvSpPr>
        <p:spPr>
          <a:xfrm>
            <a:off x="5384800" y="1727200"/>
            <a:ext cx="4494213" cy="2201863"/>
          </a:xfrm>
          <a:prstGeom prst="rect">
            <a:avLst/>
          </a:prstGeom>
        </p:spPr>
        <p:txBody>
          <a:bodyPr lIns="38100" tIns="38100" rIns="38100" bIns="38100"/>
          <a:lstStyle/>
          <a:p>
            <a:pPr fontAlgn="auto">
              <a:spcBef>
                <a:spcPts val="0"/>
              </a:spcBef>
              <a:spcAft>
                <a:spcPts val="0"/>
              </a:spcAft>
              <a:defRPr/>
            </a:pPr>
            <a:r>
              <a:rPr lang="en-US" sz="2666" kern="0">
                <a:solidFill>
                  <a:srgbClr val="9900FF"/>
                </a:solidFill>
                <a:latin typeface="Arial"/>
                <a:ea typeface="Arial"/>
                <a:cs typeface="Arial"/>
                <a:sym typeface="Arial"/>
              </a:rPr>
              <a:t>Watch the images back using the "slideshow" option in windows photo album folders to view the changes to the plant.</a:t>
            </a:r>
          </a:p>
        </p:txBody>
      </p:sp>
      <p:sp>
        <p:nvSpPr>
          <p:cNvPr id="24580" name="Shape 88"/>
          <p:cNvSpPr>
            <a:spLocks noChangeArrowheads="1"/>
          </p:cNvSpPr>
          <p:nvPr/>
        </p:nvSpPr>
        <p:spPr bwMode="auto">
          <a:xfrm>
            <a:off x="508000" y="4368800"/>
            <a:ext cx="3854450" cy="2757488"/>
          </a:xfrm>
          <a:prstGeom prst="rect">
            <a:avLst/>
          </a:prstGeom>
          <a:blipFill dpi="0" rotWithShape="1">
            <a:blip r:embed="rId3"/>
            <a:srcRect/>
            <a:stretch>
              <a:fillRect/>
            </a:stretch>
          </a:blipFill>
          <a:ln w="9525">
            <a:noFill/>
            <a:miter lim="800000"/>
            <a:headEnd/>
            <a:tailEnd/>
          </a:ln>
        </p:spPr>
        <p:txBody>
          <a:bodyPr/>
          <a:lstStyle/>
          <a:p>
            <a:endParaRPr lang="en-US"/>
          </a:p>
        </p:txBody>
      </p:sp>
      <p:sp>
        <p:nvSpPr>
          <p:cNvPr id="24581" name="Shape 89"/>
          <p:cNvSpPr>
            <a:spLocks noChangeArrowheads="1"/>
          </p:cNvSpPr>
          <p:nvPr/>
        </p:nvSpPr>
        <p:spPr bwMode="auto">
          <a:xfrm>
            <a:off x="5588000" y="4470400"/>
            <a:ext cx="3802063" cy="2759075"/>
          </a:xfrm>
          <a:prstGeom prst="rect">
            <a:avLst/>
          </a:prstGeom>
          <a:blipFill dpi="0" rotWithShape="1">
            <a:blip r:embed="rId4"/>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theme/theme1.xml><?xml version="1.0" encoding="utf-8"?>
<a:theme xmlns:a="http://schemas.openxmlformats.org/drawingml/2006/main">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1242</Words>
  <PresentationFormat>Custom</PresentationFormat>
  <Paragraphs>134</Paragraphs>
  <Slides>19</Slides>
  <Notes>19</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19</vt:i4>
      </vt:variant>
    </vt:vector>
  </HeadingPairs>
  <TitlesOfParts>
    <vt:vector size="23" baseType="lpstr">
      <vt:lpstr>Arial</vt:lpstr>
      <vt:lpstr>Tahoma</vt:lpstr>
      <vt:lpstr>Verdana</vt:lpstr>
      <vt:lpstr>Default Design</vt:lpstr>
      <vt:lpstr>18 Interesting Ways* to use a Visualiser in the Classroom</vt:lpstr>
      <vt:lpstr>#1 - Use it to peer review lesson work</vt:lpstr>
      <vt:lpstr>#2 - Use it to model nets of shapes</vt:lpstr>
      <vt:lpstr>#3 - Make an animation</vt:lpstr>
      <vt:lpstr>#4 Use it to Investigate Magnetic Fields</vt:lpstr>
      <vt:lpstr>#5 Combine it with a Smartboard</vt:lpstr>
      <vt:lpstr>#6 Use it as a magnifying glass</vt:lpstr>
      <vt:lpstr>#7 Class Texts on the IWB</vt:lpstr>
      <vt:lpstr>#8 View changes over time</vt:lpstr>
      <vt:lpstr>#9 Use it as a Webcam</vt:lpstr>
      <vt:lpstr>#10 Model skills to the whole class</vt:lpstr>
      <vt:lpstr>#11 Use it to learn about symmmetry</vt:lpstr>
      <vt:lpstr>#12 Make your own visualiser for £30</vt:lpstr>
      <vt:lpstr>#13 Use it in assembly</vt:lpstr>
      <vt:lpstr>#14 - Teach Calculator Use</vt:lpstr>
      <vt:lpstr>#15 Dissections in Science</vt:lpstr>
      <vt:lpstr>#16 Sharing apps using ipad/ipod</vt:lpstr>
      <vt:lpstr>#17 A portable Visualiser</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 Interesting Ways* to use a Visualiser in the Classroom</dc:title>
  <cp:lastModifiedBy>Ian</cp:lastModifiedBy>
  <cp:revision>1</cp:revision>
  <dcterms:modified xsi:type="dcterms:W3CDTF">2013-04-09T08:25:17Z</dcterms:modified>
</cp:coreProperties>
</file>